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ags/tag1.xml" ContentType="application/vnd.openxmlformats-officedocument.presentationml.tags+xml"/>
  <Override PartName="/ppt/theme/themeOverride3.xml" ContentType="application/vnd.openxmlformats-officedocument.themeOverride+xml"/>
  <Override PartName="/ppt/tags/tag2.xml" ContentType="application/vnd.openxmlformats-officedocument.presentationml.tags+xml"/>
  <Override PartName="/ppt/theme/themeOverride4.xml" ContentType="application/vnd.openxmlformats-officedocument.themeOverride+xml"/>
  <Override PartName="/ppt/tags/tag3.xml" ContentType="application/vnd.openxmlformats-officedocument.presentationml.tags+xml"/>
  <Override PartName="/ppt/theme/themeOverride5.xml" ContentType="application/vnd.openxmlformats-officedocument.themeOverride+xml"/>
  <Override PartName="/ppt/tags/tag4.xml" ContentType="application/vnd.openxmlformats-officedocument.presentationml.tags+xml"/>
  <Override PartName="/ppt/theme/themeOverride6.xml" ContentType="application/vnd.openxmlformats-officedocument.themeOverride+xml"/>
  <Override PartName="/ppt/theme/themeOverride7.xml" ContentType="application/vnd.openxmlformats-officedocument.themeOverride+xml"/>
  <Override PartName="/ppt/tags/tag5.xml" ContentType="application/vnd.openxmlformats-officedocument.presentationml.tags+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ags/tag6.xml" ContentType="application/vnd.openxmlformats-officedocument.presentationml.tags+xml"/>
  <Override PartName="/ppt/theme/themeOverride11.xml" ContentType="application/vnd.openxmlformats-officedocument.themeOverride+xml"/>
  <Override PartName="/ppt/tags/tag7.xml" ContentType="application/vnd.openxmlformats-officedocument.presentationml.tags+xml"/>
  <Override PartName="/ppt/theme/themeOverride12.xml" ContentType="application/vnd.openxmlformats-officedocument.themeOverride+xml"/>
  <Override PartName="/ppt/tags/tag8.xml" ContentType="application/vnd.openxmlformats-officedocument.presentationml.tags+xml"/>
  <Override PartName="/ppt/theme/themeOverride13.xml" ContentType="application/vnd.openxmlformats-officedocument.themeOverride+xml"/>
  <Override PartName="/ppt/tags/tag9.xml" ContentType="application/vnd.openxmlformats-officedocument.presentationml.tags+xml"/>
  <Override PartName="/ppt/theme/themeOverride14.xml" ContentType="application/vnd.openxmlformats-officedocument.themeOverride+xml"/>
  <Override PartName="/ppt/tags/tag10.xml" ContentType="application/vnd.openxmlformats-officedocument.presentationml.tags+xml"/>
  <Override PartName="/ppt/tags/tag11.xml" ContentType="application/vnd.openxmlformats-officedocument.presentationml.tags+xml"/>
  <Override PartName="/ppt/theme/themeOverride15.xml" ContentType="application/vnd.openxmlformats-officedocument.themeOverride+xml"/>
  <Override PartName="/ppt/tags/tag12.xml" ContentType="application/vnd.openxmlformats-officedocument.presentationml.tags+xml"/>
  <Override PartName="/ppt/theme/themeOverride16.xml" ContentType="application/vnd.openxmlformats-officedocument.themeOverride+xml"/>
  <Override PartName="/ppt/tags/tag13.xml" ContentType="application/vnd.openxmlformats-officedocument.presentationml.tags+xml"/>
  <Override PartName="/ppt/theme/themeOverride17.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72" r:id="rId2"/>
  </p:sldMasterIdLst>
  <p:notesMasterIdLst>
    <p:notesMasterId r:id="rId22"/>
  </p:notesMasterIdLst>
  <p:handoutMasterIdLst>
    <p:handoutMasterId r:id="rId23"/>
  </p:handoutMasterIdLst>
  <p:sldIdLst>
    <p:sldId id="290" r:id="rId3"/>
    <p:sldId id="258" r:id="rId4"/>
    <p:sldId id="386" r:id="rId5"/>
    <p:sldId id="393" r:id="rId6"/>
    <p:sldId id="416" r:id="rId7"/>
    <p:sldId id="417" r:id="rId8"/>
    <p:sldId id="418" r:id="rId9"/>
    <p:sldId id="419" r:id="rId10"/>
    <p:sldId id="420" r:id="rId11"/>
    <p:sldId id="421" r:id="rId12"/>
    <p:sldId id="422" r:id="rId13"/>
    <p:sldId id="424" r:id="rId14"/>
    <p:sldId id="423" r:id="rId15"/>
    <p:sldId id="425" r:id="rId16"/>
    <p:sldId id="427" r:id="rId17"/>
    <p:sldId id="426" r:id="rId18"/>
    <p:sldId id="428" r:id="rId19"/>
    <p:sldId id="429" r:id="rId20"/>
    <p:sldId id="415" r:id="rId21"/>
  </p:sldIdLst>
  <p:sldSz cx="9144000" cy="6858000" type="screen4x3"/>
  <p:notesSz cx="9296400"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guide id="3" orient="horz" pos="2208">
          <p15:clr>
            <a:srgbClr val="A4A3A4"/>
          </p15:clr>
        </p15:guide>
        <p15:guide id="4" pos="292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5CB5"/>
    <a:srgbClr val="0530BB"/>
    <a:srgbClr val="034ABD"/>
    <a:srgbClr val="130868"/>
    <a:srgbClr val="210DB3"/>
    <a:srgbClr val="106F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63" autoAdjust="0"/>
    <p:restoredTop sz="91826" autoAdjust="0"/>
  </p:normalViewPr>
  <p:slideViewPr>
    <p:cSldViewPr>
      <p:cViewPr varScale="1">
        <p:scale>
          <a:sx n="67" d="100"/>
          <a:sy n="67" d="100"/>
        </p:scale>
        <p:origin x="-1470" y="-108"/>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0"/>
    </p:cViewPr>
  </p:sorterViewPr>
  <p:notesViewPr>
    <p:cSldViewPr>
      <p:cViewPr varScale="1">
        <p:scale>
          <a:sx n="74" d="100"/>
          <a:sy n="74" d="100"/>
        </p:scale>
        <p:origin x="1026" y="60"/>
      </p:cViewPr>
      <p:guideLst>
        <p:guide orient="horz" pos="2880"/>
        <p:guide pos="2160"/>
        <p:guide orient="horz" pos="2208"/>
        <p:guide pos="292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8440" cy="3505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5265809" y="0"/>
            <a:ext cx="4028440" cy="350520"/>
          </a:xfrm>
          <a:prstGeom prst="rect">
            <a:avLst/>
          </a:prstGeom>
        </p:spPr>
        <p:txBody>
          <a:bodyPr vert="horz" lIns="93177" tIns="46589" rIns="93177" bIns="46589" rtlCol="0"/>
          <a:lstStyle>
            <a:lvl1pPr algn="r">
              <a:defRPr sz="1200"/>
            </a:lvl1pPr>
          </a:lstStyle>
          <a:p>
            <a:fld id="{33A2C78E-1418-4D80-911C-2F94FB99BDBC}" type="datetimeFigureOut">
              <a:rPr lang="en-US" smtClean="0"/>
              <a:t>4/28/2020</a:t>
            </a:fld>
            <a:endParaRPr lang="en-US"/>
          </a:p>
        </p:txBody>
      </p:sp>
      <p:sp>
        <p:nvSpPr>
          <p:cNvPr id="4" name="Footer Placeholder 3"/>
          <p:cNvSpPr>
            <a:spLocks noGrp="1"/>
          </p:cNvSpPr>
          <p:nvPr>
            <p:ph type="ftr" sz="quarter" idx="2"/>
          </p:nvPr>
        </p:nvSpPr>
        <p:spPr>
          <a:xfrm>
            <a:off x="0" y="6658664"/>
            <a:ext cx="4028440" cy="350520"/>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5265809" y="6658664"/>
            <a:ext cx="4028440" cy="350520"/>
          </a:xfrm>
          <a:prstGeom prst="rect">
            <a:avLst/>
          </a:prstGeom>
        </p:spPr>
        <p:txBody>
          <a:bodyPr vert="horz" lIns="93177" tIns="46589" rIns="93177" bIns="46589" rtlCol="0" anchor="b"/>
          <a:lstStyle>
            <a:lvl1pPr algn="r">
              <a:defRPr sz="1200"/>
            </a:lvl1pPr>
          </a:lstStyle>
          <a:p>
            <a:fld id="{804ED39F-E263-4FB0-A586-54AF6DEA89A5}" type="slidenum">
              <a:rPr lang="en-US" smtClean="0"/>
              <a:t>‹#›</a:t>
            </a:fld>
            <a:endParaRPr lang="en-US"/>
          </a:p>
        </p:txBody>
      </p:sp>
    </p:spTree>
    <p:extLst>
      <p:ext uri="{BB962C8B-B14F-4D97-AF65-F5344CB8AC3E}">
        <p14:creationId xmlns:p14="http://schemas.microsoft.com/office/powerpoint/2010/main" val="2326050074"/>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8440" cy="3505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5265809" y="0"/>
            <a:ext cx="4028440" cy="350520"/>
          </a:xfrm>
          <a:prstGeom prst="rect">
            <a:avLst/>
          </a:prstGeom>
        </p:spPr>
        <p:txBody>
          <a:bodyPr vert="horz" lIns="93177" tIns="46589" rIns="93177" bIns="46589" rtlCol="0"/>
          <a:lstStyle>
            <a:lvl1pPr algn="r">
              <a:defRPr sz="1200"/>
            </a:lvl1pPr>
          </a:lstStyle>
          <a:p>
            <a:fld id="{1479DE93-9629-4701-8E4D-06B6CC932194}" type="datetimeFigureOut">
              <a:rPr lang="en-US" smtClean="0"/>
              <a:t>4/28/2020</a:t>
            </a:fld>
            <a:endParaRPr lang="en-US"/>
          </a:p>
        </p:txBody>
      </p:sp>
      <p:sp>
        <p:nvSpPr>
          <p:cNvPr id="4" name="Slide Image Placeholder 3"/>
          <p:cNvSpPr>
            <a:spLocks noGrp="1" noRot="1" noChangeAspect="1"/>
          </p:cNvSpPr>
          <p:nvPr>
            <p:ph type="sldImg" idx="2"/>
          </p:nvPr>
        </p:nvSpPr>
        <p:spPr>
          <a:xfrm>
            <a:off x="2895600" y="525463"/>
            <a:ext cx="3505200" cy="2628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929640" y="3329940"/>
            <a:ext cx="7437120" cy="31546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8664"/>
            <a:ext cx="4028440" cy="3505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5265809" y="6658664"/>
            <a:ext cx="4028440" cy="350520"/>
          </a:xfrm>
          <a:prstGeom prst="rect">
            <a:avLst/>
          </a:prstGeom>
        </p:spPr>
        <p:txBody>
          <a:bodyPr vert="horz" lIns="93177" tIns="46589" rIns="93177" bIns="46589" rtlCol="0" anchor="b"/>
          <a:lstStyle>
            <a:lvl1pPr algn="r">
              <a:defRPr sz="1200"/>
            </a:lvl1pPr>
          </a:lstStyle>
          <a:p>
            <a:fld id="{BCADB150-CC80-4D38-9C9E-4D16188A4FB3}" type="slidenum">
              <a:rPr lang="en-US" smtClean="0"/>
              <a:t>‹#›</a:t>
            </a:fld>
            <a:endParaRPr lang="en-US"/>
          </a:p>
        </p:txBody>
      </p:sp>
    </p:spTree>
    <p:extLst>
      <p:ext uri="{BB962C8B-B14F-4D97-AF65-F5344CB8AC3E}">
        <p14:creationId xmlns:p14="http://schemas.microsoft.com/office/powerpoint/2010/main" val="4137578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sz="1400" b="1">
                <a:latin typeface="Times New Roman" pitchFamily="18" charset="0"/>
                <a:cs typeface="Times New Roman" pitchFamily="18" charset="0"/>
              </a:defRPr>
            </a:lvl1pPr>
          </a:lstStyle>
          <a:p>
            <a:fld id="{40281FD0-B2DB-4ECA-ADAD-7146D3D1D0F9}" type="datetime1">
              <a:rPr lang="en-US" smtClean="0"/>
              <a:t>4/28/2020</a:t>
            </a:fld>
            <a:endParaRPr lang="en-US" dirty="0"/>
          </a:p>
        </p:txBody>
      </p:sp>
      <p:sp>
        <p:nvSpPr>
          <p:cNvPr id="5" name="Footer Placeholder 4"/>
          <p:cNvSpPr>
            <a:spLocks noGrp="1"/>
          </p:cNvSpPr>
          <p:nvPr>
            <p:ph type="ftr" sz="quarter" idx="11"/>
          </p:nvPr>
        </p:nvSpPr>
        <p:spPr/>
        <p:txBody>
          <a:bodyPr/>
          <a:lstStyle/>
          <a:p>
            <a:r>
              <a:rPr lang="en-US"/>
              <a:t>Memory-Mapped SPM</a:t>
            </a:r>
            <a:endParaRPr lang="en-US" dirty="0"/>
          </a:p>
        </p:txBody>
      </p:sp>
      <p:sp>
        <p:nvSpPr>
          <p:cNvPr id="6" name="Slide Number Placeholder 5"/>
          <p:cNvSpPr>
            <a:spLocks noGrp="1"/>
          </p:cNvSpPr>
          <p:nvPr>
            <p:ph type="sldNum" sz="quarter" idx="12"/>
          </p:nvPr>
        </p:nvSpPr>
        <p:spPr/>
        <p:txBody>
          <a:bodyPr/>
          <a:lstStyle>
            <a:lvl1pPr>
              <a:defRPr sz="1400" b="1">
                <a:latin typeface="Times New Roman" pitchFamily="18" charset="0"/>
                <a:cs typeface="Times New Roman" pitchFamily="18" charset="0"/>
              </a:defRPr>
            </a:lvl1p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CAF6BC-C327-4940-9830-49E66FCBC3F0}"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B595183-C90F-4867-BE66-12679E27E67F}"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5" name="Rounded Rectangle 14"/>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ounded Rectangle 9"/>
          <p:cNvSpPr/>
          <p:nvPr/>
        </p:nvSpPr>
        <p:spPr>
          <a:xfrm>
            <a:off x="418597" y="434162"/>
            <a:ext cx="8306809" cy="310896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4"/>
          <p:cNvSpPr>
            <a:spLocks noGrp="1"/>
          </p:cNvSpPr>
          <p:nvPr>
            <p:ph type="ctrTitle"/>
          </p:nvPr>
        </p:nvSpPr>
        <p:spPr>
          <a:xfrm>
            <a:off x="722376" y="1820206"/>
            <a:ext cx="7772400" cy="18288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kumimoji="0" lang="en-US"/>
              <a:t>Click to edit Master title style</a:t>
            </a:r>
          </a:p>
        </p:txBody>
      </p:sp>
      <p:sp>
        <p:nvSpPr>
          <p:cNvPr id="20" name="Subtitle 19"/>
          <p:cNvSpPr>
            <a:spLocks noGrp="1"/>
          </p:cNvSpPr>
          <p:nvPr>
            <p:ph type="subTitle" idx="1"/>
          </p:nvPr>
        </p:nvSpPr>
        <p:spPr>
          <a:xfrm>
            <a:off x="722376" y="3685032"/>
            <a:ext cx="7772400" cy="914400"/>
          </a:xfrm>
        </p:spPr>
        <p:txBody>
          <a:bodyPr lIns="182880"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19" name="Date Placeholder 18"/>
          <p:cNvSpPr>
            <a:spLocks noGrp="1"/>
          </p:cNvSpPr>
          <p:nvPr>
            <p:ph type="dt" sz="half" idx="10"/>
          </p:nvPr>
        </p:nvSpPr>
        <p:spPr/>
        <p:txBody>
          <a:bodyPr/>
          <a:lstStyle/>
          <a:p>
            <a:fld id="{F6A59B0B-27CB-4279-84EE-13F34D832C20}" type="datetime1">
              <a:rPr lang="en-US" smtClean="0"/>
              <a:t>4/28/2020</a:t>
            </a:fld>
            <a:endParaRPr lang="en-US" dirty="0"/>
          </a:p>
        </p:txBody>
      </p:sp>
      <p:sp>
        <p:nvSpPr>
          <p:cNvPr id="8" name="Footer Placeholder 7"/>
          <p:cNvSpPr>
            <a:spLocks noGrp="1"/>
          </p:cNvSpPr>
          <p:nvPr>
            <p:ph type="ftr" sz="quarter" idx="11"/>
          </p:nvPr>
        </p:nvSpPr>
        <p:spPr/>
        <p:txBody>
          <a:bodyPr/>
          <a:lstStyle/>
          <a:p>
            <a:r>
              <a:rPr lang="en-US"/>
              <a:t>Memory-Mapped SPM</a:t>
            </a:r>
            <a:endParaRPr lang="en-US" dirty="0"/>
          </a:p>
        </p:txBody>
      </p:sp>
      <p:sp>
        <p:nvSpPr>
          <p:cNvPr id="11" name="Slide Number Placeholder 10"/>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Content Placeholder 2"/>
          <p:cNvSpPr>
            <a:spLocks noGrp="1"/>
          </p:cNvSpPr>
          <p:nvPr>
            <p:ph idx="1"/>
          </p:nvPr>
        </p:nvSpPr>
        <p:spPr>
          <a:xfrm>
            <a:off x="502920" y="530352"/>
            <a:ext cx="8183880" cy="41879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87946A9-DE9C-4C0F-8CC5-C706728E934F}"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ounded Rectangle 10"/>
          <p:cNvSpPr/>
          <p:nvPr/>
        </p:nvSpPr>
        <p:spPr>
          <a:xfrm>
            <a:off x="418597" y="434163"/>
            <a:ext cx="8306809" cy="4341329"/>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468344" y="4928616"/>
            <a:ext cx="8183880" cy="676656"/>
          </a:xfrm>
        </p:spPr>
        <p:txBody>
          <a:bodyPr lIns="91440" bIns="0" anchor="b"/>
          <a:lstStyle>
            <a:lvl1pPr algn="l">
              <a:buNone/>
              <a:defRPr sz="3600" b="0" cap="none" baseline="0">
                <a:solidFill>
                  <a:schemeClr val="bg2">
                    <a:shade val="25000"/>
                  </a:schemeClr>
                </a:solidFill>
                <a:effectLst/>
              </a:defRPr>
            </a:lvl1pPr>
            <a:extLst/>
          </a:lstStyle>
          <a:p>
            <a:r>
              <a:rPr kumimoji="0" lang="en-US"/>
              <a:t>Click to edit Master title style</a:t>
            </a:r>
          </a:p>
        </p:txBody>
      </p:sp>
      <p:sp>
        <p:nvSpPr>
          <p:cNvPr id="3" name="Text Placeholder 2"/>
          <p:cNvSpPr>
            <a:spLocks noGrp="1"/>
          </p:cNvSpPr>
          <p:nvPr>
            <p:ph type="body" idx="1"/>
          </p:nvPr>
        </p:nvSpPr>
        <p:spPr>
          <a:xfrm>
            <a:off x="468344" y="5624484"/>
            <a:ext cx="8183880" cy="420624"/>
          </a:xfrm>
        </p:spPr>
        <p:txBody>
          <a:bodyPr lIns="118872" tIns="0" anchor="t"/>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98237A1E-E215-416E-8D25-5F336D5B557C}"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514352"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755360"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3FD8B5B-8A46-412C-A2D2-8F2B1B2EC62B}"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nchor="b"/>
          <a:lstStyle>
            <a:lvl1pPr>
              <a:defRPr b="1"/>
            </a:lvl1pPr>
            <a:extLst/>
          </a:lstStyle>
          <a:p>
            <a:r>
              <a:rPr kumimoji="0" lang="en-US"/>
              <a:t>Click to edit Master title style</a:t>
            </a:r>
          </a:p>
        </p:txBody>
      </p:sp>
      <p:sp>
        <p:nvSpPr>
          <p:cNvPr id="3" name="Text Placeholder 2"/>
          <p:cNvSpPr>
            <a:spLocks noGrp="1"/>
          </p:cNvSpPr>
          <p:nvPr>
            <p:ph type="body" idx="1"/>
          </p:nvPr>
        </p:nvSpPr>
        <p:spPr>
          <a:xfrm>
            <a:off x="607224" y="579438"/>
            <a:ext cx="3931920" cy="79216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52169" y="579438"/>
            <a:ext cx="3931920" cy="79216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7224"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52169"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3D72D1A0-E9CE-4C54-8D41-8DBB9F509117}" type="datetime1">
              <a:rPr lang="en-US" smtClean="0"/>
              <a:t>4/28/2020</a:t>
            </a:fld>
            <a:endParaRPr lang="en-US"/>
          </a:p>
        </p:txBody>
      </p:sp>
      <p:sp>
        <p:nvSpPr>
          <p:cNvPr id="8" name="Footer Placeholder 7"/>
          <p:cNvSpPr>
            <a:spLocks noGrp="1"/>
          </p:cNvSpPr>
          <p:nvPr>
            <p:ph type="ftr" sz="quarter" idx="11"/>
          </p:nvPr>
        </p:nvSpPr>
        <p:spPr/>
        <p:txBody>
          <a:bodyPr/>
          <a:lstStyle/>
          <a:p>
            <a:r>
              <a:rPr lang="en-US"/>
              <a:t>Memory-Mapped SPM</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5384E1B4-9FAF-4C2A-A5AC-8C7F175CBD59}" type="datetime1">
              <a:rPr lang="en-US" smtClean="0"/>
              <a:t>4/28/2020</a:t>
            </a:fld>
            <a:endParaRPr lang="en-US"/>
          </a:p>
        </p:txBody>
      </p:sp>
      <p:sp>
        <p:nvSpPr>
          <p:cNvPr id="4" name="Footer Placeholder 3"/>
          <p:cNvSpPr>
            <a:spLocks noGrp="1"/>
          </p:cNvSpPr>
          <p:nvPr>
            <p:ph type="ftr" sz="quarter" idx="11"/>
          </p:nvPr>
        </p:nvSpPr>
        <p:spPr/>
        <p:txBody>
          <a:bodyPr/>
          <a:lstStyle/>
          <a:p>
            <a:r>
              <a:rPr lang="en-US"/>
              <a:t>Memory-Mapped SPM</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Rounded Rectangle 6"/>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E2306DEF-8BC5-4D1A-A84F-BC32AA802BDD}" type="datetime1">
              <a:rPr lang="en-US" smtClean="0"/>
              <a:t>4/28/2020</a:t>
            </a:fld>
            <a:endParaRPr lang="en-US"/>
          </a:p>
        </p:txBody>
      </p:sp>
      <p:sp>
        <p:nvSpPr>
          <p:cNvPr id="3" name="Footer Placeholder 2"/>
          <p:cNvSpPr>
            <a:spLocks noGrp="1"/>
          </p:cNvSpPr>
          <p:nvPr>
            <p:ph type="ftr" sz="quarter" idx="11"/>
          </p:nvPr>
        </p:nvSpPr>
        <p:spPr/>
        <p:txBody>
          <a:bodyPr/>
          <a:lstStyle/>
          <a:p>
            <a:r>
              <a:rPr lang="en-US"/>
              <a:t>Memory-Mapped SPM</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533400"/>
            <a:ext cx="2971800" cy="914400"/>
          </a:xfrm>
        </p:spPr>
        <p:txBody>
          <a:bodyPr anchor="b"/>
          <a:lstStyle>
            <a:lvl1pPr algn="l">
              <a:buNone/>
              <a:defRPr sz="2200" b="1">
                <a:solidFill>
                  <a:schemeClr val="accent1"/>
                </a:solidFill>
              </a:defRPr>
            </a:lvl1pPr>
            <a:extLst/>
          </a:lstStyle>
          <a:p>
            <a:r>
              <a:rPr kumimoji="0" lang="en-US"/>
              <a:t>Click to edit Master title style</a:t>
            </a:r>
          </a:p>
        </p:txBody>
      </p:sp>
      <p:sp>
        <p:nvSpPr>
          <p:cNvPr id="3" name="Text Placeholder 2"/>
          <p:cNvSpPr>
            <a:spLocks noGrp="1"/>
          </p:cNvSpPr>
          <p:nvPr>
            <p:ph type="body" idx="2"/>
          </p:nvPr>
        </p:nvSpPr>
        <p:spPr>
          <a:xfrm>
            <a:off x="5538847" y="1447803"/>
            <a:ext cx="2971800" cy="4206112"/>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1"/>
          </p:nvPr>
        </p:nvSpPr>
        <p:spPr>
          <a:xfrm>
            <a:off x="761374" y="930145"/>
            <a:ext cx="4626159" cy="47244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28B8A3B-8A96-493A-9055-E95E174A1B57}"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lvl1pPr algn="l">
              <a:defRPr sz="3600" b="1">
                <a:latin typeface="Times New Roman" pitchFamily="18" charset="0"/>
                <a:cs typeface="Times New Roman" pitchFamily="18" charset="0"/>
              </a:defRPr>
            </a:lvl1pPr>
          </a:lstStyle>
          <a:p>
            <a:r>
              <a:rPr lang="en-US"/>
              <a:t>Click to edit Master title style</a:t>
            </a:r>
          </a:p>
        </p:txBody>
      </p:sp>
      <p:sp>
        <p:nvSpPr>
          <p:cNvPr id="3" name="Content Placeholder 2"/>
          <p:cNvSpPr>
            <a:spLocks noGrp="1"/>
          </p:cNvSpPr>
          <p:nvPr>
            <p:ph idx="1"/>
          </p:nvPr>
        </p:nvSpPr>
        <p:spPr>
          <a:xfrm>
            <a:off x="457200" y="1143001"/>
            <a:ext cx="8229600" cy="4525963"/>
          </a:xfrm>
        </p:spPr>
        <p:txBody>
          <a:bodyPr/>
          <a:lstStyle>
            <a:lvl1pPr>
              <a:defRPr>
                <a:latin typeface="Times New Roman" pitchFamily="18" charset="0"/>
                <a:cs typeface="Times New Roman" pitchFamily="18" charset="0"/>
              </a:defRPr>
            </a:lvl1pPr>
            <a:lvl2pPr>
              <a:defRPr>
                <a:latin typeface="Times New Roman" pitchFamily="18" charset="0"/>
                <a:cs typeface="Times New Roman" pitchFamily="18" charset="0"/>
              </a:defRPr>
            </a:lvl2pPr>
            <a:lvl3pPr>
              <a:defRPr>
                <a:latin typeface="Times New Roman" pitchFamily="18" charset="0"/>
                <a:cs typeface="Times New Roman" pitchFamily="18" charset="0"/>
              </a:defRPr>
            </a:lvl3pPr>
            <a:lvl4pPr>
              <a:defRPr>
                <a:latin typeface="Times New Roman" pitchFamily="18" charset="0"/>
                <a:cs typeface="Times New Roman" pitchFamily="18" charset="0"/>
              </a:defRPr>
            </a:lvl4pPr>
            <a:lvl5pPr>
              <a:defRPr>
                <a:latin typeface="Times New Roman" pitchFamily="18" charset="0"/>
                <a:cs typeface="Times New Roman"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1181100" y="6406402"/>
            <a:ext cx="6781800" cy="365125"/>
          </a:xfrm>
        </p:spPr>
        <p:txBody>
          <a:bodyPr/>
          <a:lstStyle>
            <a:lvl1pPr>
              <a:defRPr>
                <a:solidFill>
                  <a:schemeClr val="tx1"/>
                </a:solidFill>
                <a:latin typeface="Times New Roman" pitchFamily="18" charset="0"/>
                <a:cs typeface="Times New Roman" pitchFamily="18" charset="0"/>
              </a:defRPr>
            </a:lvl1pPr>
          </a:lstStyle>
          <a:p>
            <a:pPr rtl="1"/>
            <a:r>
              <a:rPr lang="en-US" dirty="0">
                <a:cs typeface="B Titr" panose="00000700000000000000" pitchFamily="2" charset="-78"/>
              </a:rPr>
              <a:t>Microprocessors and Assembly Language, Spring 2020, AUT, Tehran, Iran </a:t>
            </a:r>
            <a:endParaRPr lang="en-US" sz="1100" dirty="0">
              <a:cs typeface="B Titr" panose="00000700000000000000" pitchFamily="2" charset="-78"/>
            </a:endParaRPr>
          </a:p>
        </p:txBody>
      </p:sp>
      <p:sp>
        <p:nvSpPr>
          <p:cNvPr id="6" name="Slide Number Placeholder 5"/>
          <p:cNvSpPr>
            <a:spLocks noGrp="1"/>
          </p:cNvSpPr>
          <p:nvPr>
            <p:ph type="sldNum" sz="quarter" idx="12"/>
          </p:nvPr>
        </p:nvSpPr>
        <p:spPr>
          <a:xfrm>
            <a:off x="292100" y="6419101"/>
            <a:ext cx="543128" cy="365125"/>
          </a:xfrm>
        </p:spPr>
        <p:txBody>
          <a:bodyPr lIns="0" tIns="0" rIns="0" bIns="0"/>
          <a:lstStyle>
            <a:lvl1pPr algn="ctr" rtl="0">
              <a:defRPr sz="1400" b="1" baseline="0">
                <a:solidFill>
                  <a:schemeClr val="tx1"/>
                </a:solidFill>
                <a:latin typeface="+mn-lt"/>
                <a:cs typeface="الشهيد محمد الدره" pitchFamily="2" charset="-78"/>
              </a:defRPr>
            </a:lvl1pPr>
          </a:lstStyle>
          <a:p>
            <a:pPr rtl="1"/>
            <a:fld id="{E9D5068C-74C1-4D4E-ACBE-89391498AE93}" type="slidenum">
              <a:rPr lang="en-US" smtClean="0"/>
              <a:pPr rtl="1"/>
              <a:t>‹#›</a:t>
            </a:fld>
            <a:endParaRPr lang="en-US" dirty="0">
              <a:cs typeface="B Nazanin" panose="00000400000000000000" pitchFamily="2" charset="-78"/>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ound Single Corner Rectangle 10"/>
          <p:cNvSpPr/>
          <p:nvPr/>
        </p:nvSpPr>
        <p:spPr>
          <a:xfrm>
            <a:off x="6400800" y="434162"/>
            <a:ext cx="2324605" cy="434340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457200" y="5012056"/>
            <a:ext cx="8229600" cy="1051560"/>
          </a:xfrm>
        </p:spPr>
        <p:txBody>
          <a:bodyPr anchor="t"/>
          <a:lstStyle>
            <a:lvl1pPr algn="l">
              <a:buNone/>
              <a:defRPr sz="3600" b="0">
                <a:solidFill>
                  <a:schemeClr val="bg2">
                    <a:shade val="25000"/>
                  </a:schemeClr>
                </a:solidFill>
                <a:effectLst/>
              </a:defRPr>
            </a:lvl1pPr>
            <a:extLst/>
          </a:lstStyle>
          <a:p>
            <a:r>
              <a:rPr kumimoji="0" lang="en-US"/>
              <a:t>Click to edit Master title style</a:t>
            </a:r>
          </a:p>
        </p:txBody>
      </p:sp>
      <p:sp>
        <p:nvSpPr>
          <p:cNvPr id="4" name="Text Placeholder 3"/>
          <p:cNvSpPr>
            <a:spLocks noGrp="1"/>
          </p:cNvSpPr>
          <p:nvPr>
            <p:ph type="body" sz="half" idx="2"/>
          </p:nvPr>
        </p:nvSpPr>
        <p:spPr bwMode="grayWhite">
          <a:xfrm>
            <a:off x="6462712" y="533401"/>
            <a:ext cx="2240280" cy="421148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793F6010-06C4-4772-A873-F0169484628B}"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3" name="Picture Placeholder 2"/>
          <p:cNvSpPr>
            <a:spLocks noGrp="1"/>
          </p:cNvSpPr>
          <p:nvPr>
            <p:ph type="pic" idx="1"/>
          </p:nvPr>
        </p:nvSpPr>
        <p:spPr>
          <a:xfrm>
            <a:off x="421480" y="435768"/>
            <a:ext cx="5925312" cy="4343400"/>
          </a:xfrm>
          <a:prstGeom prst="snipRoundRect">
            <a:avLst>
              <a:gd name="adj1" fmla="val 1040"/>
              <a:gd name="adj2" fmla="val 0"/>
            </a:avLst>
          </a:prstGeom>
          <a:solidFill>
            <a:schemeClr val="bg2">
              <a:shade val="10000"/>
            </a:schemeClr>
          </a:solidFill>
        </p:spPr>
        <p:txBody>
          <a:bodyPr/>
          <a:lstStyle>
            <a:lvl1pPr marL="0" indent="0">
              <a:buNone/>
              <a:defRPr sz="3200"/>
            </a:lvl1pPr>
            <a:extLst/>
          </a:lstStyle>
          <a:p>
            <a:r>
              <a:rPr kumimoji="0" lang="en-US"/>
              <a:t>Click icon to add picture</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Vertical Text Placeholder 2"/>
          <p:cNvSpPr>
            <a:spLocks noGrp="1"/>
          </p:cNvSpPr>
          <p:nvPr>
            <p:ph type="body" orient="vert" idx="1"/>
          </p:nvPr>
        </p:nvSpPr>
        <p:spPr>
          <a:xfrm>
            <a:off x="502920" y="530352"/>
            <a:ext cx="8183880" cy="4187952"/>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D38C875-1C6F-4BBA-A49D-A655DE5157F6}"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5"/>
            <a:ext cx="1981200" cy="5257799"/>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533400" y="533403"/>
            <a:ext cx="5943600" cy="525780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5A7C28B-237A-4A16-A330-F744D93506D6}"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4"/>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45E2AE1-CBD5-460D-A0C9-6147C2D4C470}" type="datetime1">
              <a:rPr lang="en-US" smtClean="0"/>
              <a:t>4/28/2020</a:t>
            </a:fld>
            <a:endParaRPr lang="en-US"/>
          </a:p>
        </p:txBody>
      </p:sp>
      <p:sp>
        <p:nvSpPr>
          <p:cNvPr id="5" name="Footer Placeholder 4"/>
          <p:cNvSpPr>
            <a:spLocks noGrp="1"/>
          </p:cNvSpPr>
          <p:nvPr>
            <p:ph type="ftr" sz="quarter" idx="11"/>
          </p:nvPr>
        </p:nvSpPr>
        <p:spPr/>
        <p:txBody>
          <a:bodyPr/>
          <a:lstStyle/>
          <a:p>
            <a:r>
              <a:rPr lang="en-US"/>
              <a:t>Memory-Mapped SPM</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1"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1"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2CFB3A9-0A90-4E79-85FA-03828B308331}" type="datetime1">
              <a:rPr lang="en-US" smtClean="0"/>
              <a:t>4/28/2020</a:t>
            </a:fld>
            <a:endParaRPr lang="en-US"/>
          </a:p>
        </p:txBody>
      </p:sp>
      <p:sp>
        <p:nvSpPr>
          <p:cNvPr id="8" name="Footer Placeholder 7"/>
          <p:cNvSpPr>
            <a:spLocks noGrp="1"/>
          </p:cNvSpPr>
          <p:nvPr>
            <p:ph type="ftr" sz="quarter" idx="11"/>
          </p:nvPr>
        </p:nvSpPr>
        <p:spPr/>
        <p:txBody>
          <a:bodyPr/>
          <a:lstStyle/>
          <a:p>
            <a:r>
              <a:rPr lang="en-US"/>
              <a:t>Memory-Mapped SPM</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A5B4FA-0F9A-436F-AA41-B89FAC163798}" type="datetime1">
              <a:rPr lang="en-US" smtClean="0"/>
              <a:t>4/28/2020</a:t>
            </a:fld>
            <a:endParaRPr lang="en-US"/>
          </a:p>
        </p:txBody>
      </p:sp>
      <p:sp>
        <p:nvSpPr>
          <p:cNvPr id="4" name="Footer Placeholder 3"/>
          <p:cNvSpPr>
            <a:spLocks noGrp="1"/>
          </p:cNvSpPr>
          <p:nvPr>
            <p:ph type="ftr" sz="quarter" idx="11"/>
          </p:nvPr>
        </p:nvSpPr>
        <p:spPr/>
        <p:txBody>
          <a:bodyPr/>
          <a:lstStyle/>
          <a:p>
            <a:r>
              <a:rPr lang="en-US"/>
              <a:t>Memory-Mapped SPM</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1C8B55-203E-4F94-AE03-50CFB6BD790A}" type="datetime1">
              <a:rPr lang="en-US" smtClean="0"/>
              <a:t>4/28/2020</a:t>
            </a:fld>
            <a:endParaRPr lang="en-US"/>
          </a:p>
        </p:txBody>
      </p:sp>
      <p:sp>
        <p:nvSpPr>
          <p:cNvPr id="3" name="Footer Placeholder 2"/>
          <p:cNvSpPr>
            <a:spLocks noGrp="1"/>
          </p:cNvSpPr>
          <p:nvPr>
            <p:ph type="ftr" sz="quarter" idx="11"/>
          </p:nvPr>
        </p:nvSpPr>
        <p:spPr/>
        <p:txBody>
          <a:bodyPr/>
          <a:lstStyle/>
          <a:p>
            <a:r>
              <a:rPr lang="en-US"/>
              <a:t>Memory-Mapped SPM</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1"/>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7536A8-DE7E-4A16-B194-971EA3CF9026}"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C96671-0698-4B48-8CC8-45A9BDA6F14F}" type="datetime1">
              <a:rPr lang="en-US" smtClean="0"/>
              <a:t>4/28/2020</a:t>
            </a:fld>
            <a:endParaRPr lang="en-US"/>
          </a:p>
        </p:txBody>
      </p:sp>
      <p:sp>
        <p:nvSpPr>
          <p:cNvPr id="6" name="Footer Placeholder 5"/>
          <p:cNvSpPr>
            <a:spLocks noGrp="1"/>
          </p:cNvSpPr>
          <p:nvPr>
            <p:ph type="ftr" sz="quarter" idx="11"/>
          </p:nvPr>
        </p:nvSpPr>
        <p:spPr/>
        <p:txBody>
          <a:bodyPr/>
          <a:lstStyle/>
          <a:p>
            <a:r>
              <a:rPr lang="en-US"/>
              <a:t>Memory-Mapped SPM</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FAABE3-8527-4979-BA7D-5506EF11427A}" type="datetime1">
              <a:rPr lang="en-US" smtClean="0"/>
              <a:t>4/28/2020</a:t>
            </a:fld>
            <a:endParaRPr lang="en-US"/>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Memory-Mapped SPM</a:t>
            </a:r>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7" name="Rounded Rectangle 6"/>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ounded Rectangle 8"/>
          <p:cNvSpPr/>
          <p:nvPr/>
        </p:nvSpPr>
        <p:spPr>
          <a:xfrm>
            <a:off x="418597" y="434162"/>
            <a:ext cx="8306809" cy="54864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Title Placeholder 12"/>
          <p:cNvSpPr>
            <a:spLocks noGrp="1"/>
          </p:cNvSpPr>
          <p:nvPr>
            <p:ph type="title"/>
          </p:nvPr>
        </p:nvSpPr>
        <p:spPr>
          <a:xfrm>
            <a:off x="502920" y="4985590"/>
            <a:ext cx="8183880" cy="1051560"/>
          </a:xfrm>
          <a:prstGeom prst="rect">
            <a:avLst/>
          </a:prstGeom>
        </p:spPr>
        <p:txBody>
          <a:bodyPr vert="horz" anchor="b">
            <a:normAutofit/>
          </a:bodyPr>
          <a:lstStyle/>
          <a:p>
            <a:r>
              <a:rPr kumimoji="0" lang="en-US"/>
              <a:t>Click to edit Master title style</a:t>
            </a:r>
          </a:p>
        </p:txBody>
      </p:sp>
      <p:sp>
        <p:nvSpPr>
          <p:cNvPr id="4" name="Text Placeholder 3"/>
          <p:cNvSpPr>
            <a:spLocks noGrp="1"/>
          </p:cNvSpPr>
          <p:nvPr>
            <p:ph type="body" idx="1"/>
          </p:nvPr>
        </p:nvSpPr>
        <p:spPr>
          <a:xfrm>
            <a:off x="502920" y="530352"/>
            <a:ext cx="8183880" cy="4187952"/>
          </a:xfrm>
          <a:prstGeom prst="rect">
            <a:avLst/>
          </a:prstGeom>
        </p:spPr>
        <p:txBody>
          <a:bodyPr vert="horz" lIns="182880" tIns="9144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5" name="Date Placeholder 24"/>
          <p:cNvSpPr>
            <a:spLocks noGrp="1"/>
          </p:cNvSpPr>
          <p:nvPr>
            <p:ph type="dt" sz="half" idx="2"/>
          </p:nvPr>
        </p:nvSpPr>
        <p:spPr>
          <a:xfrm>
            <a:off x="3776328" y="6111876"/>
            <a:ext cx="22860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A27B6C89-3F9A-4856-B9C8-0FA30DF0136D}" type="datetime1">
              <a:rPr lang="en-US" smtClean="0"/>
              <a:t>4/28/2020</a:t>
            </a:fld>
            <a:endParaRPr lang="en-US"/>
          </a:p>
        </p:txBody>
      </p:sp>
      <p:sp>
        <p:nvSpPr>
          <p:cNvPr id="18" name="Footer Placeholder 17"/>
          <p:cNvSpPr>
            <a:spLocks noGrp="1"/>
          </p:cNvSpPr>
          <p:nvPr>
            <p:ph type="ftr" sz="quarter" idx="3"/>
          </p:nvPr>
        </p:nvSpPr>
        <p:spPr>
          <a:xfrm>
            <a:off x="6062328" y="6111876"/>
            <a:ext cx="2286000" cy="365125"/>
          </a:xfrm>
          <a:prstGeom prst="rect">
            <a:avLst/>
          </a:prstGeom>
        </p:spPr>
        <p:txBody>
          <a:bodyPr vert="horz" anchor="b"/>
          <a:lstStyle>
            <a:lvl1pPr algn="l" eaLnBrk="1" latinLnBrk="0" hangingPunct="1">
              <a:defRPr kumimoji="0" sz="1000">
                <a:solidFill>
                  <a:schemeClr val="bg2">
                    <a:shade val="50000"/>
                  </a:schemeClr>
                </a:solidFill>
              </a:defRPr>
            </a:lvl1pPr>
            <a:extLst/>
          </a:lstStyle>
          <a:p>
            <a:r>
              <a:rPr lang="en-US"/>
              <a:t>Memory-Mapped SPM</a:t>
            </a:r>
          </a:p>
        </p:txBody>
      </p:sp>
      <p:sp>
        <p:nvSpPr>
          <p:cNvPr id="5" name="Slide Number Placeholder 4"/>
          <p:cNvSpPr>
            <a:spLocks noGrp="1"/>
          </p:cNvSpPr>
          <p:nvPr>
            <p:ph type="sldNum" sz="quarter" idx="4"/>
          </p:nvPr>
        </p:nvSpPr>
        <p:spPr>
          <a:xfrm>
            <a:off x="8348328" y="6111876"/>
            <a:ext cx="4572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rtl="0" eaLnBrk="1" latinLnBrk="0" hangingPunct="1">
        <a:spcBef>
          <a:spcPct val="0"/>
        </a:spcBef>
        <a:buNone/>
        <a:defRPr kumimoji="0" sz="3600" b="1" kern="1200">
          <a:solidFill>
            <a:schemeClr val="accent1">
              <a:tint val="88000"/>
              <a:satMod val="150000"/>
            </a:schemeClr>
          </a:solidFill>
          <a:effectLst>
            <a:outerShdw blurRad="53975" dist="22860" dir="5400000" algn="tl" rotWithShape="0">
              <a:srgbClr val="000000">
                <a:alpha val="55000"/>
              </a:srgbClr>
            </a:outerShdw>
          </a:effectLst>
          <a:latin typeface="+mj-lt"/>
          <a:ea typeface="+mj-ea"/>
          <a:cs typeface="+mj-cs"/>
        </a:defRPr>
      </a:lvl1pPr>
      <a:extLst/>
    </p:titleStyle>
    <p:bodyStyle>
      <a:lvl1pPr marL="265176" indent="-265176" algn="l" rtl="0" eaLnBrk="1" latinLnBrk="0" hangingPunct="1">
        <a:spcBef>
          <a:spcPts val="250"/>
        </a:spcBef>
        <a:buClr>
          <a:schemeClr val="accent1"/>
        </a:buClr>
        <a:buSzPct val="80000"/>
        <a:buFont typeface="Wingdings 2"/>
        <a:buChar char=""/>
        <a:defRPr kumimoji="0" sz="2800" kern="1200">
          <a:solidFill>
            <a:schemeClr val="tx1"/>
          </a:solidFill>
          <a:effectLst/>
          <a:latin typeface="+mn-lt"/>
          <a:ea typeface="+mn-ea"/>
          <a:cs typeface="+mn-cs"/>
        </a:defRPr>
      </a:lvl1pPr>
      <a:lvl2pPr marL="548640" indent="-201168" algn="l" rtl="0" eaLnBrk="1" latinLnBrk="0" hangingPunct="1">
        <a:spcBef>
          <a:spcPts val="250"/>
        </a:spcBef>
        <a:buClr>
          <a:schemeClr val="accent1"/>
        </a:buClr>
        <a:buSzPct val="100000"/>
        <a:buFont typeface="Verdana"/>
        <a:buChar char="◦"/>
        <a:defRPr kumimoji="0" sz="2400" kern="1200">
          <a:solidFill>
            <a:schemeClr val="tx1"/>
          </a:solidFill>
          <a:latin typeface="+mn-lt"/>
          <a:ea typeface="+mn-ea"/>
          <a:cs typeface="+mn-cs"/>
        </a:defRPr>
      </a:lvl2pPr>
      <a:lvl3pPr marL="786384" indent="-182880" algn="l" rtl="0" eaLnBrk="1" latinLnBrk="0" hangingPunct="1">
        <a:spcBef>
          <a:spcPts val="250"/>
        </a:spcBef>
        <a:buClr>
          <a:schemeClr val="accent2">
            <a:tint val="85000"/>
            <a:satMod val="285000"/>
          </a:schemeClr>
        </a:buClr>
        <a:buSzPct val="100000"/>
        <a:buFont typeface="Wingdings 2"/>
        <a:buChar char=""/>
        <a:defRPr kumimoji="0" sz="2200" kern="1200">
          <a:solidFill>
            <a:schemeClr val="tx1"/>
          </a:solidFill>
          <a:latin typeface="+mn-lt"/>
          <a:ea typeface="+mn-ea"/>
          <a:cs typeface="+mn-cs"/>
        </a:defRPr>
      </a:lvl3pPr>
      <a:lvl4pPr marL="1024128" indent="-182880" algn="l" rtl="0" eaLnBrk="1" latinLnBrk="0" hangingPunct="1">
        <a:spcBef>
          <a:spcPts val="230"/>
        </a:spcBef>
        <a:buClr>
          <a:schemeClr val="accent2">
            <a:tint val="85000"/>
            <a:satMod val="285000"/>
          </a:schemeClr>
        </a:buClr>
        <a:buSzPct val="112000"/>
        <a:buFont typeface="Verdana"/>
        <a:buChar char="◦"/>
        <a:defRPr kumimoji="0" sz="1900" kern="1200">
          <a:solidFill>
            <a:schemeClr val="tx1"/>
          </a:solidFill>
          <a:latin typeface="+mn-lt"/>
          <a:ea typeface="+mn-ea"/>
          <a:cs typeface="+mn-cs"/>
        </a:defRPr>
      </a:lvl4pPr>
      <a:lvl5pPr marL="1280160" indent="-182880" algn="l" rtl="0" eaLnBrk="1" latinLnBrk="0" hangingPunct="1">
        <a:spcBef>
          <a:spcPts val="250"/>
        </a:spcBef>
        <a:buClr>
          <a:schemeClr val="accent3">
            <a:tint val="85000"/>
            <a:satMod val="275000"/>
          </a:schemeClr>
        </a:buClr>
        <a:buSzPct val="100000"/>
        <a:buFont typeface="Wingdings 2"/>
        <a:buChar char=""/>
        <a:defRPr kumimoji="0" sz="1800"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hemeOverride" Target="../theme/themeOverride8.xml"/><Relationship Id="rId6" Type="http://schemas.openxmlformats.org/officeDocument/2006/relationships/hyperlink" Target="https://www.keil.com/pack/doc/cmsis/Core/html/group__NVIC__gr.html#details" TargetMode="Externa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hemeOverride" Target="../theme/themeOverride9.xml"/><Relationship Id="rId6" Type="http://schemas.openxmlformats.org/officeDocument/2006/relationships/hyperlink" Target="https://www.keil.com/pack/doc/cmsis/Core/html/group__NVIC__gr.html#details" TargetMode="Externa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12.m4a"/><Relationship Id="rId7" Type="http://schemas.openxmlformats.org/officeDocument/2006/relationships/image" Target="../media/image5.png"/><Relationship Id="rId2" Type="http://schemas.openxmlformats.org/officeDocument/2006/relationships/tags" Target="../tags/tag6.xml"/><Relationship Id="rId1" Type="http://schemas.openxmlformats.org/officeDocument/2006/relationships/themeOverride" Target="../theme/themeOverride10.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microsoft.com/office/2007/relationships/media" Target="../media/media13.m4a"/><Relationship Id="rId7" Type="http://schemas.openxmlformats.org/officeDocument/2006/relationships/image" Target="../media/image4.png"/><Relationship Id="rId2" Type="http://schemas.openxmlformats.org/officeDocument/2006/relationships/tags" Target="../tags/tag7.xml"/><Relationship Id="rId1" Type="http://schemas.openxmlformats.org/officeDocument/2006/relationships/themeOverride" Target="../theme/themeOverride11.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microsoft.com/office/2007/relationships/media" Target="../media/media14.m4a"/><Relationship Id="rId7" Type="http://schemas.openxmlformats.org/officeDocument/2006/relationships/image" Target="../media/image4.png"/><Relationship Id="rId2" Type="http://schemas.openxmlformats.org/officeDocument/2006/relationships/tags" Target="../tags/tag8.xml"/><Relationship Id="rId1" Type="http://schemas.openxmlformats.org/officeDocument/2006/relationships/themeOverride" Target="../theme/themeOverride12.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microsoft.com/office/2007/relationships/media" Target="../media/media15.m4a"/><Relationship Id="rId7" Type="http://schemas.openxmlformats.org/officeDocument/2006/relationships/image" Target="../media/image4.png"/><Relationship Id="rId2" Type="http://schemas.openxmlformats.org/officeDocument/2006/relationships/tags" Target="../tags/tag9.xml"/><Relationship Id="rId1" Type="http://schemas.openxmlformats.org/officeDocument/2006/relationships/themeOverride" Target="../theme/themeOverride13.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5.m4a"/></Relationships>
</file>

<file path=ppt/slides/_rels/slide1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1.xml"/><Relationship Id="rId7" Type="http://schemas.openxmlformats.org/officeDocument/2006/relationships/image" Target="../media/image1.png"/><Relationship Id="rId2" Type="http://schemas.openxmlformats.org/officeDocument/2006/relationships/tags" Target="../tags/tag10.xml"/><Relationship Id="rId1" Type="http://schemas.openxmlformats.org/officeDocument/2006/relationships/themeOverride" Target="../theme/themeOverride14.xml"/><Relationship Id="rId6" Type="http://schemas.openxmlformats.org/officeDocument/2006/relationships/slideLayout" Target="../slideLayouts/slideLayout2.xml"/><Relationship Id="rId5" Type="http://schemas.openxmlformats.org/officeDocument/2006/relationships/audio" Target="../media/media16.m4a"/><Relationship Id="rId4" Type="http://schemas.microsoft.com/office/2007/relationships/media" Target="../media/media16.m4a"/></Relationships>
</file>

<file path=ppt/slides/_rels/slide17.xml.rels><?xml version="1.0" encoding="UTF-8" standalone="yes"?>
<Relationships xmlns="http://schemas.openxmlformats.org/package/2006/relationships"><Relationship Id="rId3" Type="http://schemas.microsoft.com/office/2007/relationships/media" Target="../media/media17.m4a"/><Relationship Id="rId7" Type="http://schemas.openxmlformats.org/officeDocument/2006/relationships/image" Target="../media/image4.png"/><Relationship Id="rId2" Type="http://schemas.openxmlformats.org/officeDocument/2006/relationships/tags" Target="../tags/tag12.xml"/><Relationship Id="rId1" Type="http://schemas.openxmlformats.org/officeDocument/2006/relationships/themeOverride" Target="../theme/themeOverride15.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microsoft.com/office/2007/relationships/media" Target="../media/media18.m4a"/><Relationship Id="rId7" Type="http://schemas.openxmlformats.org/officeDocument/2006/relationships/image" Target="../media/image4.png"/><Relationship Id="rId2" Type="http://schemas.openxmlformats.org/officeDocument/2006/relationships/tags" Target="../tags/tag13.xml"/><Relationship Id="rId1" Type="http://schemas.openxmlformats.org/officeDocument/2006/relationships/themeOverride" Target="../theme/themeOverride16.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audio" Target="../media/media19.m4a"/><Relationship Id="rId2" Type="http://schemas.microsoft.com/office/2007/relationships/media" Target="../media/media19.m4a"/><Relationship Id="rId1" Type="http://schemas.openxmlformats.org/officeDocument/2006/relationships/themeOverride" Target="../theme/themeOverride17.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hemeOverride" Target="../theme/themeOverride1.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4.m4a"/><Relationship Id="rId7" Type="http://schemas.openxmlformats.org/officeDocument/2006/relationships/hyperlink" Target="https://www.keil.com/pack/doc/cmsis/Core/html/group__NVIC__gr.html#details" TargetMode="External"/><Relationship Id="rId2" Type="http://schemas.openxmlformats.org/officeDocument/2006/relationships/tags" Target="../tags/tag1.xml"/><Relationship Id="rId1" Type="http://schemas.openxmlformats.org/officeDocument/2006/relationships/themeOverride" Target="../theme/themeOverride2.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4.m4a"/></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5.m4a"/><Relationship Id="rId7" Type="http://schemas.openxmlformats.org/officeDocument/2006/relationships/hyperlink" Target="https://www.keil.com/pack/doc/cmsis/Core/html/group__NVIC__gr.html#details" TargetMode="External"/><Relationship Id="rId2" Type="http://schemas.openxmlformats.org/officeDocument/2006/relationships/tags" Target="../tags/tag2.xml"/><Relationship Id="rId1" Type="http://schemas.openxmlformats.org/officeDocument/2006/relationships/themeOverride" Target="../theme/themeOverride3.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5.m4a"/></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6.m4a"/><Relationship Id="rId7" Type="http://schemas.openxmlformats.org/officeDocument/2006/relationships/hyperlink" Target="https://www.keil.com/pack/doc/cmsis/Core/html/group__NVIC__gr.html#details" TargetMode="External"/><Relationship Id="rId2" Type="http://schemas.openxmlformats.org/officeDocument/2006/relationships/tags" Target="../tags/tag3.xml"/><Relationship Id="rId1" Type="http://schemas.openxmlformats.org/officeDocument/2006/relationships/themeOverride" Target="../theme/themeOverride4.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6.m4a"/></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7.m4a"/><Relationship Id="rId7" Type="http://schemas.openxmlformats.org/officeDocument/2006/relationships/hyperlink" Target="https://www.keil.com/pack/doc/cmsis/Core/html/group__NVIC__gr.html#details" TargetMode="External"/><Relationship Id="rId2" Type="http://schemas.openxmlformats.org/officeDocument/2006/relationships/tags" Target="../tags/tag4.xml"/><Relationship Id="rId1" Type="http://schemas.openxmlformats.org/officeDocument/2006/relationships/themeOverride" Target="../theme/themeOverride5.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hemeOverride" Target="../theme/themeOverride6.xml"/><Relationship Id="rId6" Type="http://schemas.openxmlformats.org/officeDocument/2006/relationships/hyperlink" Target="https://www.keil.com/pack/doc/cmsis/Core/html/group__NVIC__gr.html#details" TargetMode="Externa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https://www.keil.com/pack/doc/cmsis/Core/html/group__NVIC__gr.html#details" TargetMode="External"/><Relationship Id="rId3" Type="http://schemas.microsoft.com/office/2007/relationships/media" Target="../media/media9.m4a"/><Relationship Id="rId7" Type="http://schemas.openxmlformats.org/officeDocument/2006/relationships/hyperlink" Target="https://www.keil.com/pack/doc/cmsis/Core/html/using_VTOR_pg.html" TargetMode="External"/><Relationship Id="rId2" Type="http://schemas.openxmlformats.org/officeDocument/2006/relationships/tags" Target="../tags/tag5.xml"/><Relationship Id="rId1" Type="http://schemas.openxmlformats.org/officeDocument/2006/relationships/themeOverride" Target="../theme/themeOverride7.xm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9.m4a"/><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20000"/>
                <a:lumOff val="80000"/>
              </a:schemeClr>
            </a:gs>
            <a:gs pos="64999">
              <a:srgbClr val="F0EBD5"/>
            </a:gs>
            <a:gs pos="100000">
              <a:srgbClr val="D1C39F"/>
            </a:gs>
          </a:gsLst>
          <a:lin ang="5400000" scaled="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018691"/>
            <a:ext cx="8229600" cy="1254448"/>
          </a:xfrm>
        </p:spPr>
        <p:txBody>
          <a:bodyPr lIns="0" tIns="0">
            <a:normAutofit fontScale="90000"/>
          </a:bodyPr>
          <a:lstStyle/>
          <a:p>
            <a:pPr algn="ctr">
              <a:lnSpc>
                <a:spcPct val="150000"/>
              </a:lnSpc>
            </a:pPr>
            <a:r>
              <a:rPr lang="en-US" sz="3200" dirty="0">
                <a:solidFill>
                  <a:srgbClr val="C00000"/>
                </a:solidFill>
                <a:effectLst/>
                <a:latin typeface="Times New Roman" pitchFamily="18" charset="0"/>
                <a:cs typeface="B Titr" panose="00000700000000000000" pitchFamily="2" charset="-78"/>
              </a:rPr>
              <a:t>Microprocessors and Assembly Language</a:t>
            </a:r>
            <a:br>
              <a:rPr lang="en-US" sz="2400" dirty="0">
                <a:solidFill>
                  <a:srgbClr val="C00000"/>
                </a:solidFill>
                <a:effectLst/>
                <a:latin typeface="Times New Roman" pitchFamily="18" charset="0"/>
                <a:cs typeface="B Titr" panose="00000700000000000000" pitchFamily="2" charset="-78"/>
              </a:rPr>
            </a:br>
            <a:r>
              <a:rPr lang="en-US" sz="2400" dirty="0">
                <a:solidFill>
                  <a:srgbClr val="C00000"/>
                </a:solidFill>
                <a:effectLst/>
                <a:latin typeface="Times New Roman" pitchFamily="18" charset="0"/>
                <a:cs typeface="B Titr" panose="00000700000000000000" pitchFamily="2" charset="-78"/>
              </a:rPr>
              <a:t> </a:t>
            </a:r>
            <a:r>
              <a:rPr lang="en-US" sz="2000" b="0" dirty="0">
                <a:solidFill>
                  <a:srgbClr val="130868"/>
                </a:solidFill>
                <a:effectLst/>
                <a:latin typeface="Times New Roman" pitchFamily="18" charset="0"/>
                <a:cs typeface="B Titr" panose="00000700000000000000" pitchFamily="2" charset="-78"/>
              </a:rPr>
              <a:t>Spring 2020</a:t>
            </a:r>
            <a:endParaRPr lang="en-US" sz="1600" b="0" dirty="0">
              <a:solidFill>
                <a:srgbClr val="130868"/>
              </a:solidFill>
              <a:effectLst/>
              <a:latin typeface="Times New Roman" pitchFamily="18" charset="0"/>
              <a:cs typeface="Times New Roman" pitchFamily="18" charset="0"/>
            </a:endParaRPr>
          </a:p>
        </p:txBody>
      </p:sp>
      <p:pic>
        <p:nvPicPr>
          <p:cNvPr id="6" name="Picture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bwMode="auto">
          <a:xfrm>
            <a:off x="3904507" y="610740"/>
            <a:ext cx="1334986" cy="1370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36"/>
          <p:cNvSpPr txBox="1">
            <a:spLocks noChangeArrowheads="1"/>
          </p:cNvSpPr>
          <p:nvPr/>
        </p:nvSpPr>
        <p:spPr bwMode="auto">
          <a:xfrm>
            <a:off x="457200" y="3810000"/>
            <a:ext cx="8382000" cy="2277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algn="r" rtl="1" eaLnBrk="0" fontAlgn="base" hangingPunct="0">
              <a:spcBef>
                <a:spcPct val="0"/>
              </a:spcBef>
              <a:spcAft>
                <a:spcPct val="0"/>
              </a:spcAft>
              <a:defRPr>
                <a:solidFill>
                  <a:schemeClr val="tx1"/>
                </a:solidFill>
                <a:latin typeface="Arial" charset="0"/>
                <a:cs typeface="Arial" charset="0"/>
              </a:defRPr>
            </a:lvl6pPr>
            <a:lvl7pPr marL="2971800" indent="-228600" algn="r" rtl="1" eaLnBrk="0" fontAlgn="base" hangingPunct="0">
              <a:spcBef>
                <a:spcPct val="0"/>
              </a:spcBef>
              <a:spcAft>
                <a:spcPct val="0"/>
              </a:spcAft>
              <a:defRPr>
                <a:solidFill>
                  <a:schemeClr val="tx1"/>
                </a:solidFill>
                <a:latin typeface="Arial" charset="0"/>
                <a:cs typeface="Arial" charset="0"/>
              </a:defRPr>
            </a:lvl7pPr>
            <a:lvl8pPr marL="3429000" indent="-228600" algn="r" rtl="1" eaLnBrk="0" fontAlgn="base" hangingPunct="0">
              <a:spcBef>
                <a:spcPct val="0"/>
              </a:spcBef>
              <a:spcAft>
                <a:spcPct val="0"/>
              </a:spcAft>
              <a:defRPr>
                <a:solidFill>
                  <a:schemeClr val="tx1"/>
                </a:solidFill>
                <a:latin typeface="Arial" charset="0"/>
                <a:cs typeface="Arial" charset="0"/>
              </a:defRPr>
            </a:lvl8pPr>
            <a:lvl9pPr marL="3886200" indent="-228600" algn="r" rtl="1" eaLnBrk="0" fontAlgn="base" hangingPunct="0">
              <a:spcBef>
                <a:spcPct val="0"/>
              </a:spcBef>
              <a:spcAft>
                <a:spcPct val="0"/>
              </a:spcAft>
              <a:defRPr>
                <a:solidFill>
                  <a:schemeClr val="tx1"/>
                </a:solidFill>
                <a:latin typeface="Arial" charset="0"/>
                <a:cs typeface="Arial" charset="0"/>
              </a:defRPr>
            </a:lvl9pPr>
          </a:lstStyle>
          <a:p>
            <a:pPr algn="ctr" eaLnBrk="1" hangingPunct="1">
              <a:spcAft>
                <a:spcPts val="600"/>
              </a:spcAft>
            </a:pPr>
            <a:r>
              <a:rPr lang="en-US" sz="2400" b="1" dirty="0">
                <a:latin typeface="Calibri" panose="020F0502020204030204" pitchFamily="34" charset="0"/>
                <a:cs typeface="B Titr" pitchFamily="2" charset="-78"/>
              </a:rPr>
              <a:t>Hamed Farbeh</a:t>
            </a:r>
          </a:p>
          <a:p>
            <a:pPr algn="ctr" eaLnBrk="1" hangingPunct="1">
              <a:spcAft>
                <a:spcPts val="600"/>
              </a:spcAft>
            </a:pPr>
            <a:r>
              <a:rPr lang="en-US" b="1" dirty="0">
                <a:latin typeface="Calibri" panose="020F0502020204030204" pitchFamily="34" charset="0"/>
                <a:cs typeface="B Titr" pitchFamily="2" charset="-78"/>
              </a:rPr>
              <a:t>farbeh@aut.ac.ir</a:t>
            </a:r>
            <a:endParaRPr lang="fa-IR" b="1" dirty="0">
              <a:latin typeface="Calibri" panose="020F0502020204030204" pitchFamily="34" charset="0"/>
              <a:cs typeface="B Titr" pitchFamily="2" charset="-78"/>
            </a:endParaRPr>
          </a:p>
          <a:p>
            <a:pPr algn="ctr" eaLnBrk="1" hangingPunct="1">
              <a:lnSpc>
                <a:spcPct val="150000"/>
              </a:lnSpc>
            </a:pPr>
            <a:r>
              <a:rPr lang="en-US" sz="2000" dirty="0">
                <a:latin typeface="Calibri" panose="020F0502020204030204" pitchFamily="34" charset="0"/>
                <a:cs typeface="B Titr" pitchFamily="2" charset="-78"/>
              </a:rPr>
              <a:t>Department of Computer Engineering</a:t>
            </a:r>
          </a:p>
          <a:p>
            <a:pPr algn="ctr" eaLnBrk="1" hangingPunct="1">
              <a:lnSpc>
                <a:spcPct val="150000"/>
              </a:lnSpc>
            </a:pPr>
            <a:r>
              <a:rPr lang="en-US" sz="2000" dirty="0">
                <a:latin typeface="Calibri" panose="020F0502020204030204" pitchFamily="34" charset="0"/>
                <a:cs typeface="B Titr" pitchFamily="2" charset="-78"/>
              </a:rPr>
              <a:t>Amirkabir University of Technology</a:t>
            </a:r>
          </a:p>
          <a:p>
            <a:pPr algn="ctr" eaLnBrk="1" hangingPunct="1">
              <a:lnSpc>
                <a:spcPct val="150000"/>
              </a:lnSpc>
            </a:pPr>
            <a:r>
              <a:rPr lang="en-US" sz="2000" dirty="0">
                <a:latin typeface="Calibri" panose="020F0502020204030204" pitchFamily="34" charset="0"/>
                <a:cs typeface="B Titr" pitchFamily="2" charset="-78"/>
              </a:rPr>
              <a:t>Lecture 5</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591189274"/>
      </p:ext>
    </p:extLst>
  </p:cSld>
  <p:clrMapOvr>
    <a:masterClrMapping/>
  </p:clrMapOvr>
  <mc:AlternateContent xmlns:mc="http://schemas.openxmlformats.org/markup-compatibility/2006" xmlns:p14="http://schemas.microsoft.com/office/powerpoint/2010/main">
    <mc:Choice Requires="p14">
      <p:transition spd="slow" p14:dur="2000" advTm="8843"/>
    </mc:Choice>
    <mc:Fallback xmlns="">
      <p:transition spd="slow" advTm="8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interrupt handler function</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10</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5170646"/>
          </a:xfrm>
          <a:prstGeom prst="rect">
            <a:avLst/>
          </a:prstGeom>
          <a:noFill/>
        </p:spPr>
        <p:txBody>
          <a:bodyPr wrap="square" rtlCol="0">
            <a:spAutoFit/>
          </a:bodyPr>
          <a:lstStyle/>
          <a:p>
            <a:pPr lvl="2"/>
            <a:r>
              <a:rPr lang="en-US" sz="1600" b="1" dirty="0" err="1">
                <a:solidFill>
                  <a:srgbClr val="034ABD"/>
                </a:solidFill>
              </a:rPr>
              <a:t>Default_Handler</a:t>
            </a:r>
            <a:r>
              <a:rPr lang="en-US" sz="1600" b="1" dirty="0">
                <a:solidFill>
                  <a:srgbClr val="034ABD"/>
                </a:solidFill>
              </a:rPr>
              <a:t> PROC</a:t>
            </a:r>
          </a:p>
          <a:p>
            <a:pPr lvl="2"/>
            <a:r>
              <a:rPr lang="en-US" sz="1600" b="1" dirty="0">
                <a:solidFill>
                  <a:srgbClr val="034ABD"/>
                </a:solidFill>
              </a:rPr>
              <a:t>                EXPORT </a:t>
            </a:r>
            <a:r>
              <a:rPr lang="en-US" sz="1600" b="1" dirty="0" err="1">
                <a:solidFill>
                  <a:srgbClr val="034ABD"/>
                </a:solidFill>
              </a:rPr>
              <a:t>WWDG_IRQHandler</a:t>
            </a:r>
            <a:r>
              <a:rPr lang="en-US" sz="1600" b="1" dirty="0">
                <a:solidFill>
                  <a:srgbClr val="034ABD"/>
                </a:solidFill>
              </a:rPr>
              <a:t>   [WEAK]</a:t>
            </a:r>
          </a:p>
          <a:p>
            <a:pPr lvl="2"/>
            <a:r>
              <a:rPr lang="en-US" sz="1600" b="1" dirty="0">
                <a:solidFill>
                  <a:srgbClr val="034ABD"/>
                </a:solidFill>
              </a:rPr>
              <a:t>                EXPORT </a:t>
            </a:r>
            <a:r>
              <a:rPr lang="en-US" sz="1600" b="1" dirty="0" err="1">
                <a:solidFill>
                  <a:srgbClr val="034ABD"/>
                </a:solidFill>
              </a:rPr>
              <a:t>PVD_IRQHandler</a:t>
            </a:r>
            <a:r>
              <a:rPr lang="en-US" sz="1600" b="1" dirty="0">
                <a:solidFill>
                  <a:srgbClr val="034ABD"/>
                </a:solidFill>
              </a:rPr>
              <a:t>    [WEAK]</a:t>
            </a:r>
          </a:p>
          <a:p>
            <a:pPr lvl="2"/>
            <a:r>
              <a:rPr lang="en-US" sz="1600" b="1" dirty="0">
                <a:solidFill>
                  <a:srgbClr val="034ABD"/>
                </a:solidFill>
              </a:rPr>
              <a:t>                EXPORT </a:t>
            </a:r>
            <a:r>
              <a:rPr lang="en-US" sz="1600" b="1" dirty="0" err="1">
                <a:solidFill>
                  <a:srgbClr val="034ABD"/>
                </a:solidFill>
              </a:rPr>
              <a:t>TAMPER_IRQHandler</a:t>
            </a:r>
            <a:r>
              <a:rPr lang="en-US" sz="1600" b="1" dirty="0">
                <a:solidFill>
                  <a:srgbClr val="034ABD"/>
                </a:solidFill>
              </a:rPr>
              <a:t> [WEAK]</a:t>
            </a:r>
          </a:p>
          <a:p>
            <a:pPr lvl="2"/>
            <a:r>
              <a:rPr lang="en-US" sz="1600" b="1" dirty="0">
                <a:solidFill>
                  <a:srgbClr val="034ABD"/>
                </a:solidFill>
              </a:rPr>
              <a:t>                :</a:t>
            </a:r>
          </a:p>
          <a:p>
            <a:pPr lvl="2"/>
            <a:r>
              <a:rPr lang="en-US" sz="1600" b="1" dirty="0">
                <a:solidFill>
                  <a:srgbClr val="034ABD"/>
                </a:solidFill>
              </a:rPr>
              <a:t>                :</a:t>
            </a:r>
          </a:p>
          <a:p>
            <a:pPr lvl="2"/>
            <a:r>
              <a:rPr lang="en-US" sz="1600" b="1" dirty="0">
                <a:solidFill>
                  <a:srgbClr val="034ABD"/>
                </a:solidFill>
              </a:rPr>
              <a:t>                </a:t>
            </a:r>
            <a:r>
              <a:rPr lang="en-US" sz="1600" b="1" dirty="0" err="1">
                <a:solidFill>
                  <a:srgbClr val="034ABD"/>
                </a:solidFill>
              </a:rPr>
              <a:t>WWDG_IRQHandler</a:t>
            </a:r>
            <a:endParaRPr lang="en-US" sz="1600" b="1" dirty="0">
              <a:solidFill>
                <a:srgbClr val="034ABD"/>
              </a:solidFill>
            </a:endParaRPr>
          </a:p>
          <a:p>
            <a:pPr lvl="2"/>
            <a:r>
              <a:rPr lang="en-US" sz="1600" b="1" dirty="0">
                <a:solidFill>
                  <a:srgbClr val="034ABD"/>
                </a:solidFill>
              </a:rPr>
              <a:t>                </a:t>
            </a:r>
            <a:r>
              <a:rPr lang="en-US" sz="1600" b="1" dirty="0" err="1">
                <a:solidFill>
                  <a:srgbClr val="034ABD"/>
                </a:solidFill>
              </a:rPr>
              <a:t>PVD_IRQHandler</a:t>
            </a:r>
            <a:endParaRPr lang="en-US" sz="1600" b="1" dirty="0">
              <a:solidFill>
                <a:srgbClr val="034ABD"/>
              </a:solidFill>
            </a:endParaRPr>
          </a:p>
          <a:p>
            <a:pPr lvl="2"/>
            <a:r>
              <a:rPr lang="en-US" sz="1600" b="1" dirty="0">
                <a:solidFill>
                  <a:srgbClr val="034ABD"/>
                </a:solidFill>
              </a:rPr>
              <a:t>                </a:t>
            </a:r>
            <a:r>
              <a:rPr lang="en-US" sz="1600" b="1" dirty="0" err="1">
                <a:solidFill>
                  <a:srgbClr val="034ABD"/>
                </a:solidFill>
              </a:rPr>
              <a:t>TAMPER_IRQHandler</a:t>
            </a:r>
            <a:endParaRPr lang="en-US" sz="1600" b="1" dirty="0">
              <a:solidFill>
                <a:srgbClr val="034ABD"/>
              </a:solidFill>
            </a:endParaRPr>
          </a:p>
          <a:p>
            <a:pPr lvl="2"/>
            <a:r>
              <a:rPr lang="en-US" sz="1600" b="1" dirty="0">
                <a:solidFill>
                  <a:srgbClr val="034ABD"/>
                </a:solidFill>
              </a:rPr>
              <a:t>                :</a:t>
            </a:r>
          </a:p>
          <a:p>
            <a:pPr lvl="2"/>
            <a:r>
              <a:rPr lang="en-US" sz="1600" b="1" dirty="0">
                <a:solidFill>
                  <a:srgbClr val="034ABD"/>
                </a:solidFill>
              </a:rPr>
              <a:t>                :</a:t>
            </a:r>
          </a:p>
          <a:p>
            <a:pPr lvl="2"/>
            <a:r>
              <a:rPr lang="en-US" sz="1600" b="1" dirty="0">
                <a:solidFill>
                  <a:srgbClr val="034ABD"/>
                </a:solidFill>
              </a:rPr>
              <a:t>                B .</a:t>
            </a:r>
          </a:p>
          <a:p>
            <a:pPr lvl="2"/>
            <a:r>
              <a:rPr lang="en-US" sz="1600" b="1" dirty="0">
                <a:solidFill>
                  <a:srgbClr val="034ABD"/>
                </a:solidFill>
              </a:rPr>
              <a:t>                ENDP</a:t>
            </a:r>
          </a:p>
          <a:p>
            <a:pPr lvl="2"/>
            <a:endParaRPr lang="en-US" sz="1600" b="1" dirty="0">
              <a:solidFill>
                <a:srgbClr val="034ABD"/>
              </a:solidFill>
            </a:endParaRPr>
          </a:p>
          <a:p>
            <a:pPr marL="285750" indent="-285750">
              <a:buFont typeface="Arial" panose="020B0604020202020204" pitchFamily="34" charset="0"/>
              <a:buChar char="•"/>
            </a:pPr>
            <a:r>
              <a:rPr lang="en-US" sz="2000" b="1" dirty="0"/>
              <a:t>The user application may simply define an interrupt handler function by using the handler name</a:t>
            </a:r>
          </a:p>
          <a:p>
            <a:pPr lvl="4"/>
            <a:r>
              <a:rPr lang="en-US" sz="1600" b="1" dirty="0">
                <a:solidFill>
                  <a:srgbClr val="0530BB"/>
                </a:solidFill>
              </a:rPr>
              <a:t>void </a:t>
            </a:r>
            <a:r>
              <a:rPr lang="en-US" sz="1600" b="1" dirty="0" err="1">
                <a:solidFill>
                  <a:srgbClr val="0530BB"/>
                </a:solidFill>
              </a:rPr>
              <a:t>WWDG_IRQHandler</a:t>
            </a:r>
            <a:r>
              <a:rPr lang="en-US" sz="1600" b="1" dirty="0">
                <a:solidFill>
                  <a:srgbClr val="0530BB"/>
                </a:solidFill>
              </a:rPr>
              <a:t>(void)</a:t>
            </a:r>
          </a:p>
          <a:p>
            <a:pPr lvl="4"/>
            <a:r>
              <a:rPr lang="en-US" sz="1600" b="1" dirty="0">
                <a:solidFill>
                  <a:srgbClr val="0530BB"/>
                </a:solidFill>
              </a:rPr>
              <a:t>{</a:t>
            </a:r>
          </a:p>
          <a:p>
            <a:pPr lvl="4"/>
            <a:r>
              <a:rPr lang="en-US" sz="1600" b="1" dirty="0">
                <a:solidFill>
                  <a:srgbClr val="0530BB"/>
                </a:solidFill>
              </a:rPr>
              <a:t>  ...</a:t>
            </a:r>
          </a:p>
          <a:p>
            <a:pPr lvl="4"/>
            <a:r>
              <a:rPr lang="en-US" sz="1600" b="1" dirty="0">
                <a:solidFill>
                  <a:srgbClr val="0530BB"/>
                </a:solidFill>
              </a:rPr>
              <a:t>}</a:t>
            </a:r>
          </a:p>
        </p:txBody>
      </p:sp>
      <p:sp>
        <p:nvSpPr>
          <p:cNvPr id="2" name="Rectangle 1"/>
          <p:cNvSpPr/>
          <p:nvPr/>
        </p:nvSpPr>
        <p:spPr>
          <a:xfrm>
            <a:off x="2819400" y="6019800"/>
            <a:ext cx="8610600" cy="307777"/>
          </a:xfrm>
          <a:prstGeom prst="rect">
            <a:avLst/>
          </a:prstGeom>
        </p:spPr>
        <p:txBody>
          <a:bodyPr wrap="square">
            <a:spAutoFit/>
          </a:bodyPr>
          <a:lstStyle/>
          <a:p>
            <a:r>
              <a:rPr lang="en-US" sz="1400" dirty="0">
                <a:hlinkClick r:id="rId6"/>
              </a:rPr>
              <a:t>https://www.keil.com/pack/doc/cmsis/Core/html/group__NVIC__gr.html#details</a:t>
            </a:r>
            <a:endParaRPr lang="en-US" sz="1400" dirty="0"/>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631683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83684"/>
    </mc:Choice>
    <mc:Fallback xmlns="">
      <p:transition spd="slow" advTm="836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interrupt handler function</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11</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031873"/>
          </a:xfrm>
          <a:prstGeom prst="rect">
            <a:avLst/>
          </a:prstGeom>
          <a:noFill/>
        </p:spPr>
        <p:txBody>
          <a:bodyPr wrap="square" rtlCol="0">
            <a:spAutoFit/>
          </a:bodyPr>
          <a:lstStyle/>
          <a:p>
            <a:pPr lvl="1"/>
            <a:r>
              <a:rPr lang="en-US" sz="1600" b="1" dirty="0">
                <a:solidFill>
                  <a:srgbClr val="034ABD"/>
                </a:solidFill>
              </a:rPr>
              <a:t>#include "LPC17xx.h"</a:t>
            </a:r>
          </a:p>
          <a:p>
            <a:pPr lvl="1"/>
            <a:r>
              <a:rPr lang="en-US" sz="1600" b="1" dirty="0">
                <a:solidFill>
                  <a:srgbClr val="034ABD"/>
                </a:solidFill>
              </a:rPr>
              <a:t> uint32_t active;                                            </a:t>
            </a:r>
            <a:r>
              <a:rPr lang="en-US" sz="1600" b="1" dirty="0">
                <a:solidFill>
                  <a:srgbClr val="00B050"/>
                </a:solidFill>
              </a:rPr>
              <a:t>/* Variable to store interrupt active state */</a:t>
            </a:r>
          </a:p>
          <a:p>
            <a:pPr lvl="1"/>
            <a:r>
              <a:rPr lang="en-US" sz="1600" b="1" dirty="0">
                <a:solidFill>
                  <a:srgbClr val="034ABD"/>
                </a:solidFill>
              </a:rPr>
              <a:t> void </a:t>
            </a:r>
            <a:r>
              <a:rPr lang="en-US" sz="1600" b="1" dirty="0">
                <a:solidFill>
                  <a:srgbClr val="FF0000"/>
                </a:solidFill>
              </a:rPr>
              <a:t>TIMER0_IRQHandler</a:t>
            </a:r>
            <a:r>
              <a:rPr lang="en-US" sz="1600" b="1" dirty="0">
                <a:solidFill>
                  <a:srgbClr val="034ABD"/>
                </a:solidFill>
              </a:rPr>
              <a:t>(void)  {                            </a:t>
            </a:r>
            <a:r>
              <a:rPr lang="en-US" sz="1600" b="1" dirty="0">
                <a:solidFill>
                  <a:srgbClr val="00B050"/>
                </a:solidFill>
              </a:rPr>
              <a:t> /* Timer 0 interrupt handler  */</a:t>
            </a:r>
          </a:p>
          <a:p>
            <a:pPr lvl="2"/>
            <a:r>
              <a:rPr lang="en-US" sz="1600" b="1" dirty="0">
                <a:solidFill>
                  <a:srgbClr val="034ABD"/>
                </a:solidFill>
              </a:rPr>
              <a:t>if (LPC_TIM0-&gt;IR &amp; (1 &lt;&lt; 0))  {          </a:t>
            </a:r>
            <a:r>
              <a:rPr lang="en-US" sz="1600" b="1" dirty="0">
                <a:solidFill>
                  <a:srgbClr val="00B050"/>
                </a:solidFill>
              </a:rPr>
              <a:t>/* Check if interrupt for match channel 0 </a:t>
            </a:r>
            <a:r>
              <a:rPr lang="en-US" sz="1600" b="1" dirty="0" err="1">
                <a:solidFill>
                  <a:srgbClr val="00B050"/>
                </a:solidFill>
              </a:rPr>
              <a:t>occured</a:t>
            </a:r>
            <a:r>
              <a:rPr lang="en-US" sz="1600" b="1" dirty="0">
                <a:solidFill>
                  <a:srgbClr val="00B050"/>
                </a:solidFill>
              </a:rPr>
              <a:t> */ </a:t>
            </a:r>
          </a:p>
          <a:p>
            <a:pPr lvl="2"/>
            <a:r>
              <a:rPr lang="en-US" sz="1600" b="1" dirty="0">
                <a:solidFill>
                  <a:srgbClr val="034ABD"/>
                </a:solidFill>
              </a:rPr>
              <a:t>    LPC_TIM0-&gt;IR |= (1 &lt;&lt; 0);  </a:t>
            </a:r>
            <a:r>
              <a:rPr lang="en-US" sz="1600" b="1" dirty="0">
                <a:solidFill>
                  <a:srgbClr val="00B050"/>
                </a:solidFill>
              </a:rPr>
              <a:t>/* Acknowledge interrupt for match channel 0 </a:t>
            </a:r>
            <a:r>
              <a:rPr lang="en-US" sz="1600" b="1" dirty="0" err="1">
                <a:solidFill>
                  <a:srgbClr val="00B050"/>
                </a:solidFill>
              </a:rPr>
              <a:t>occured</a:t>
            </a:r>
            <a:r>
              <a:rPr lang="en-US" sz="1600" b="1" dirty="0">
                <a:solidFill>
                  <a:srgbClr val="00B050"/>
                </a:solidFill>
              </a:rPr>
              <a:t> */</a:t>
            </a:r>
          </a:p>
          <a:p>
            <a:pPr lvl="2"/>
            <a:r>
              <a:rPr lang="en-US" sz="1600" b="1" dirty="0">
                <a:solidFill>
                  <a:srgbClr val="034ABD"/>
                </a:solidFill>
              </a:rPr>
              <a:t>  }</a:t>
            </a:r>
          </a:p>
          <a:p>
            <a:pPr lvl="2"/>
            <a:r>
              <a:rPr lang="en-US" sz="1600" b="1" dirty="0">
                <a:solidFill>
                  <a:srgbClr val="034ABD"/>
                </a:solidFill>
              </a:rPr>
              <a:t>  active = </a:t>
            </a:r>
            <a:r>
              <a:rPr lang="en-US" sz="1600" b="1" dirty="0" err="1">
                <a:solidFill>
                  <a:srgbClr val="034ABD"/>
                </a:solidFill>
              </a:rPr>
              <a:t>NVIC_GetActive</a:t>
            </a:r>
            <a:r>
              <a:rPr lang="en-US" sz="1600" b="1" dirty="0">
                <a:solidFill>
                  <a:srgbClr val="034ABD"/>
                </a:solidFill>
              </a:rPr>
              <a:t>(TIMER0_IRQn);       </a:t>
            </a:r>
            <a:r>
              <a:rPr lang="en-US" sz="1600" b="1" dirty="0">
                <a:solidFill>
                  <a:srgbClr val="00B050"/>
                </a:solidFill>
              </a:rPr>
              <a:t>/* Get interrupt active state of timer 0 */</a:t>
            </a:r>
          </a:p>
          <a:p>
            <a:pPr lvl="1"/>
            <a:r>
              <a:rPr lang="en-US" sz="1600" b="1" dirty="0">
                <a:solidFill>
                  <a:srgbClr val="034ABD"/>
                </a:solidFill>
              </a:rPr>
              <a:t>}</a:t>
            </a:r>
          </a:p>
          <a:p>
            <a:pPr lvl="1"/>
            <a:r>
              <a:rPr lang="en-US" sz="1600" b="1" dirty="0">
                <a:solidFill>
                  <a:srgbClr val="034ABD"/>
                </a:solidFill>
              </a:rPr>
              <a:t> </a:t>
            </a:r>
            <a:r>
              <a:rPr lang="en-US" sz="1600" b="1" dirty="0" err="1">
                <a:solidFill>
                  <a:srgbClr val="034ABD"/>
                </a:solidFill>
              </a:rPr>
              <a:t>int</a:t>
            </a:r>
            <a:r>
              <a:rPr lang="en-US" sz="1600" b="1" dirty="0">
                <a:solidFill>
                  <a:srgbClr val="034ABD"/>
                </a:solidFill>
              </a:rPr>
              <a:t> main (void) {</a:t>
            </a:r>
          </a:p>
          <a:p>
            <a:pPr lvl="2"/>
            <a:r>
              <a:rPr lang="en-US" sz="1600" b="1" dirty="0">
                <a:solidFill>
                  <a:srgbClr val="034ABD"/>
                </a:solidFill>
              </a:rPr>
              <a:t>                                                            </a:t>
            </a:r>
            <a:r>
              <a:rPr lang="en-US" sz="1600" b="1" dirty="0">
                <a:solidFill>
                  <a:srgbClr val="00B050"/>
                </a:solidFill>
              </a:rPr>
              <a:t>/* Set match channel register MR0 to 1 millisecond */</a:t>
            </a:r>
          </a:p>
          <a:p>
            <a:pPr lvl="2"/>
            <a:r>
              <a:rPr lang="en-US" sz="1600" b="1" dirty="0">
                <a:solidFill>
                  <a:srgbClr val="034ABD"/>
                </a:solidFill>
              </a:rPr>
              <a:t>  LPC_TIM0-&gt;MR0 = (((</a:t>
            </a:r>
            <a:r>
              <a:rPr lang="en-US" sz="1600" b="1" dirty="0" err="1">
                <a:solidFill>
                  <a:srgbClr val="034ABD"/>
                </a:solidFill>
              </a:rPr>
              <a:t>SystemCoreClock</a:t>
            </a:r>
            <a:r>
              <a:rPr lang="en-US" sz="1600" b="1" dirty="0">
                <a:solidFill>
                  <a:srgbClr val="034ABD"/>
                </a:solidFill>
              </a:rPr>
              <a:t> / 1000) / 4) - 1);     </a:t>
            </a:r>
            <a:r>
              <a:rPr lang="en-US" sz="1600" b="1" dirty="0">
                <a:solidFill>
                  <a:srgbClr val="00B050"/>
                </a:solidFill>
              </a:rPr>
              <a:t>/* 1 </a:t>
            </a:r>
            <a:r>
              <a:rPr lang="en-US" sz="1600" b="1" dirty="0" err="1">
                <a:solidFill>
                  <a:srgbClr val="00B050"/>
                </a:solidFill>
              </a:rPr>
              <a:t>ms</a:t>
            </a:r>
            <a:r>
              <a:rPr lang="en-US" sz="1600" b="1" dirty="0">
                <a:solidFill>
                  <a:srgbClr val="00B050"/>
                </a:solidFill>
              </a:rPr>
              <a:t>? */</a:t>
            </a:r>
          </a:p>
          <a:p>
            <a:pPr lvl="2"/>
            <a:r>
              <a:rPr lang="en-US" sz="1600" b="1" dirty="0">
                <a:solidFill>
                  <a:srgbClr val="034ABD"/>
                </a:solidFill>
              </a:rPr>
              <a:t>   LPC_TIM0-&gt;MCR = (3 &lt;&lt; 0);    </a:t>
            </a:r>
            <a:r>
              <a:rPr lang="en-US" sz="1600" b="1" dirty="0">
                <a:solidFill>
                  <a:srgbClr val="00B050"/>
                </a:solidFill>
              </a:rPr>
              <a:t>/* Enable interrupt and reset for match channel MR0 */</a:t>
            </a:r>
          </a:p>
          <a:p>
            <a:pPr lvl="2"/>
            <a:r>
              <a:rPr lang="en-US" sz="1600" b="1" dirty="0">
                <a:solidFill>
                  <a:srgbClr val="034ABD"/>
                </a:solidFill>
              </a:rPr>
              <a:t>  </a:t>
            </a:r>
            <a:r>
              <a:rPr lang="en-US" sz="1600" b="1" dirty="0" err="1">
                <a:solidFill>
                  <a:srgbClr val="FF0000"/>
                </a:solidFill>
              </a:rPr>
              <a:t>NVIC_EnableIRQ</a:t>
            </a:r>
            <a:r>
              <a:rPr lang="en-US" sz="1600" b="1" dirty="0">
                <a:solidFill>
                  <a:srgbClr val="FF0000"/>
                </a:solidFill>
              </a:rPr>
              <a:t>(TIMER0_IRQn);                </a:t>
            </a:r>
            <a:r>
              <a:rPr lang="en-US" sz="1600" b="1" dirty="0">
                <a:solidFill>
                  <a:srgbClr val="00B050"/>
                </a:solidFill>
              </a:rPr>
              <a:t>/* Enable NVIC interrupt for timer 0 */</a:t>
            </a:r>
          </a:p>
          <a:p>
            <a:pPr lvl="2"/>
            <a:r>
              <a:rPr lang="en-US" sz="1600" b="1" dirty="0">
                <a:solidFill>
                  <a:srgbClr val="034ABD"/>
                </a:solidFill>
              </a:rPr>
              <a:t>  LPC_TIM0-&gt;TCR = (1 &lt;&lt; 0);                           </a:t>
            </a:r>
            <a:r>
              <a:rPr lang="en-US" sz="1600" b="1" dirty="0">
                <a:solidFill>
                  <a:srgbClr val="00B050"/>
                </a:solidFill>
              </a:rPr>
              <a:t> /* Enable timer 0 */</a:t>
            </a:r>
          </a:p>
          <a:p>
            <a:pPr lvl="2"/>
            <a:r>
              <a:rPr lang="en-US" sz="1600" b="1" dirty="0">
                <a:solidFill>
                  <a:srgbClr val="034ABD"/>
                </a:solidFill>
              </a:rPr>
              <a:t>   while(1);</a:t>
            </a:r>
          </a:p>
          <a:p>
            <a:pPr lvl="1"/>
            <a:r>
              <a:rPr lang="en-US" sz="1600" b="1" dirty="0">
                <a:solidFill>
                  <a:srgbClr val="034ABD"/>
                </a:solidFill>
              </a:rPr>
              <a:t>}</a:t>
            </a:r>
            <a:endParaRPr lang="en-US" b="1" dirty="0">
              <a:solidFill>
                <a:srgbClr val="0530BB"/>
              </a:solidFill>
            </a:endParaRPr>
          </a:p>
        </p:txBody>
      </p:sp>
      <p:sp>
        <p:nvSpPr>
          <p:cNvPr id="2" name="Rectangle 1"/>
          <p:cNvSpPr/>
          <p:nvPr/>
        </p:nvSpPr>
        <p:spPr>
          <a:xfrm>
            <a:off x="2819400" y="6019800"/>
            <a:ext cx="8610600" cy="307777"/>
          </a:xfrm>
          <a:prstGeom prst="rect">
            <a:avLst/>
          </a:prstGeom>
        </p:spPr>
        <p:txBody>
          <a:bodyPr wrap="square">
            <a:spAutoFit/>
          </a:bodyPr>
          <a:lstStyle/>
          <a:p>
            <a:r>
              <a:rPr lang="en-US" sz="1400" dirty="0">
                <a:hlinkClick r:id="rId6"/>
              </a:rPr>
              <a:t>https://www.keil.com/pack/doc/cmsis/Core/html/group__NVIC__gr.html#details</a:t>
            </a:r>
            <a:endParaRPr lang="en-US" sz="1400" dirty="0"/>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8934513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8756"/>
    </mc:Choice>
    <mc:Fallback xmlns="">
      <p:transition spd="slow" advTm="98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Masking Exception</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12</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955203"/>
          </a:xfrm>
          <a:prstGeom prst="rect">
            <a:avLst/>
          </a:prstGeom>
          <a:noFill/>
        </p:spPr>
        <p:txBody>
          <a:bodyPr wrap="square" rtlCol="0">
            <a:spAutoFit/>
          </a:bodyPr>
          <a:lstStyle/>
          <a:p>
            <a:pPr marL="285750" indent="-285750">
              <a:buFont typeface="Arial" panose="020B0604020202020204" pitchFamily="34" charset="0"/>
              <a:buChar char="•"/>
            </a:pPr>
            <a:r>
              <a:rPr lang="it-IT" sz="2000" b="1" dirty="0">
                <a:solidFill>
                  <a:srgbClr val="FF0000"/>
                </a:solidFill>
              </a:rPr>
              <a:t>PRIMASK</a:t>
            </a:r>
            <a:r>
              <a:rPr lang="it-IT" sz="2000" b="1" dirty="0"/>
              <a:t>: Exception mask register (CPU core)</a:t>
            </a:r>
          </a:p>
          <a:p>
            <a:pPr marL="742950" lvl="1" indent="-285750">
              <a:buFont typeface="Arial" panose="020B0604020202020204" pitchFamily="34" charset="0"/>
              <a:buChar char="•"/>
            </a:pPr>
            <a:r>
              <a:rPr lang="en-US" sz="2000" b="1" dirty="0"/>
              <a:t>Register to mask out configurable exceptions</a:t>
            </a:r>
            <a:endParaRPr lang="it-IT" sz="2000" b="1" dirty="0"/>
          </a:p>
          <a:p>
            <a:pPr marL="742950" lvl="1" indent="-285750">
              <a:buFont typeface="Arial" panose="020B0604020202020204" pitchFamily="34" charset="0"/>
              <a:buChar char="•"/>
            </a:pPr>
            <a:r>
              <a:rPr lang="en-US" b="1" dirty="0"/>
              <a:t>A 1-bit register</a:t>
            </a:r>
          </a:p>
          <a:p>
            <a:pPr marL="742950" lvl="1" indent="-285750">
              <a:buFont typeface="Arial" panose="020B0604020202020204" pitchFamily="34" charset="0"/>
              <a:buChar char="•"/>
            </a:pPr>
            <a:r>
              <a:rPr lang="en-US" b="1" dirty="0"/>
              <a:t>Setting PRIMASK to 1 raises the execution priority to 0</a:t>
            </a:r>
          </a:p>
          <a:p>
            <a:pPr marL="742950" lvl="1" indent="-285750">
              <a:buFont typeface="Arial" panose="020B0604020202020204" pitchFamily="34" charset="0"/>
              <a:buChar char="•"/>
            </a:pPr>
            <a:r>
              <a:rPr lang="en-US" b="1" dirty="0"/>
              <a:t>CMSIS-CORE API</a:t>
            </a:r>
          </a:p>
          <a:p>
            <a:pPr lvl="2"/>
            <a:r>
              <a:rPr lang="en-US" sz="1400" b="1" dirty="0">
                <a:solidFill>
                  <a:srgbClr val="0B5CB5"/>
                </a:solidFill>
              </a:rPr>
              <a:t>void   	__</a:t>
            </a:r>
            <a:r>
              <a:rPr lang="en-US" sz="1400" b="1" dirty="0" err="1">
                <a:solidFill>
                  <a:srgbClr val="0B5CB5"/>
                </a:solidFill>
              </a:rPr>
              <a:t>enable_irq</a:t>
            </a:r>
            <a:r>
              <a:rPr lang="en-US" sz="1400" b="1" dirty="0">
                <a:solidFill>
                  <a:srgbClr val="0B5CB5"/>
                </a:solidFill>
              </a:rPr>
              <a:t>() 		</a:t>
            </a:r>
            <a:r>
              <a:rPr lang="en-US" sz="1400" b="1" dirty="0">
                <a:solidFill>
                  <a:srgbClr val="00B050"/>
                </a:solidFill>
              </a:rPr>
              <a:t>// clears PM flag</a:t>
            </a:r>
          </a:p>
          <a:p>
            <a:pPr lvl="2"/>
            <a:r>
              <a:rPr lang="en-US" sz="1400" b="1" dirty="0">
                <a:solidFill>
                  <a:srgbClr val="0B5CB5"/>
                </a:solidFill>
              </a:rPr>
              <a:t>void  	__</a:t>
            </a:r>
            <a:r>
              <a:rPr lang="en-US" sz="1400" b="1" dirty="0" err="1">
                <a:solidFill>
                  <a:srgbClr val="0B5CB5"/>
                </a:solidFill>
              </a:rPr>
              <a:t>disable_irq</a:t>
            </a:r>
            <a:r>
              <a:rPr lang="en-US" sz="1400" b="1" dirty="0">
                <a:solidFill>
                  <a:srgbClr val="0B5CB5"/>
                </a:solidFill>
              </a:rPr>
              <a:t>() 		</a:t>
            </a:r>
            <a:r>
              <a:rPr lang="en-US" sz="1400" b="1" dirty="0">
                <a:solidFill>
                  <a:srgbClr val="00B050"/>
                </a:solidFill>
              </a:rPr>
              <a:t>// sets PM flag</a:t>
            </a:r>
          </a:p>
          <a:p>
            <a:pPr lvl="2"/>
            <a:r>
              <a:rPr lang="en-US" sz="1400" b="1" dirty="0">
                <a:solidFill>
                  <a:srgbClr val="0B5CB5"/>
                </a:solidFill>
              </a:rPr>
              <a:t>uint32_t  __</a:t>
            </a:r>
            <a:r>
              <a:rPr lang="en-US" sz="1400" b="1" dirty="0" err="1">
                <a:solidFill>
                  <a:srgbClr val="0B5CB5"/>
                </a:solidFill>
              </a:rPr>
              <a:t>get_PRIMASK</a:t>
            </a:r>
            <a:r>
              <a:rPr lang="en-US" sz="1400" b="1" dirty="0">
                <a:solidFill>
                  <a:srgbClr val="0B5CB5"/>
                </a:solidFill>
              </a:rPr>
              <a:t>() 		</a:t>
            </a:r>
            <a:r>
              <a:rPr lang="en-US" sz="1400" b="1" dirty="0">
                <a:solidFill>
                  <a:srgbClr val="00B050"/>
                </a:solidFill>
              </a:rPr>
              <a:t>// returns value of PRIMASK</a:t>
            </a:r>
          </a:p>
          <a:p>
            <a:pPr lvl="2"/>
            <a:r>
              <a:rPr lang="en-US" sz="1400" b="1" dirty="0">
                <a:solidFill>
                  <a:srgbClr val="0B5CB5"/>
                </a:solidFill>
              </a:rPr>
              <a:t>void   	__</a:t>
            </a:r>
            <a:r>
              <a:rPr lang="en-US" sz="1400" b="1" dirty="0" err="1">
                <a:solidFill>
                  <a:srgbClr val="0B5CB5"/>
                </a:solidFill>
              </a:rPr>
              <a:t>set_PRIMASK</a:t>
            </a:r>
            <a:r>
              <a:rPr lang="en-US" sz="1400" b="1" dirty="0">
                <a:solidFill>
                  <a:srgbClr val="0B5CB5"/>
                </a:solidFill>
              </a:rPr>
              <a:t>(uint32_t x) 	</a:t>
            </a:r>
            <a:r>
              <a:rPr lang="en-US" sz="1400" b="1" dirty="0">
                <a:solidFill>
                  <a:srgbClr val="00B050"/>
                </a:solidFill>
              </a:rPr>
              <a:t>// sets PRIMASK to x </a:t>
            </a:r>
          </a:p>
          <a:p>
            <a:pPr marL="285750" lvl="2" indent="-285750">
              <a:buFont typeface="Arial" panose="020B0604020202020204" pitchFamily="34" charset="0"/>
              <a:buChar char="•"/>
            </a:pPr>
            <a:r>
              <a:rPr lang="en-US" sz="2000" b="1" dirty="0">
                <a:solidFill>
                  <a:srgbClr val="FF0000"/>
                </a:solidFill>
              </a:rPr>
              <a:t>BASEPRI: </a:t>
            </a:r>
            <a:r>
              <a:rPr lang="en-US" sz="2000" b="1" dirty="0"/>
              <a:t>Mask exception from a defined level</a:t>
            </a:r>
          </a:p>
          <a:p>
            <a:pPr marL="742950" lvl="3" indent="-285750">
              <a:buFont typeface="Arial" panose="020B0604020202020204" pitchFamily="34" charset="0"/>
              <a:buChar char="•"/>
            </a:pPr>
            <a:r>
              <a:rPr lang="en-US" b="1" dirty="0"/>
              <a:t>An 8-bit register</a:t>
            </a:r>
          </a:p>
          <a:p>
            <a:pPr marL="742950" lvl="3" indent="-285750">
              <a:buFont typeface="Arial" panose="020B0604020202020204" pitchFamily="34" charset="0"/>
              <a:buChar char="•"/>
            </a:pPr>
            <a:r>
              <a:rPr lang="en-US" b="1" dirty="0"/>
              <a:t>BASEPRI changes the priority level required for exception preemption</a:t>
            </a:r>
          </a:p>
          <a:p>
            <a:pPr marL="742950" lvl="3" indent="-285750">
              <a:buFont typeface="Arial" panose="020B0604020202020204" pitchFamily="34" charset="0"/>
              <a:buChar char="•"/>
            </a:pPr>
            <a:r>
              <a:rPr lang="en-US" b="1" dirty="0"/>
              <a:t>A value of zero disables masking by BASEPRI</a:t>
            </a:r>
          </a:p>
          <a:p>
            <a:pPr marL="285750" lvl="2" indent="-285750">
              <a:buFont typeface="Arial" panose="020B0604020202020204" pitchFamily="34" charset="0"/>
              <a:buChar char="•"/>
            </a:pPr>
            <a:r>
              <a:rPr lang="en-US" sz="2000" b="1" dirty="0">
                <a:solidFill>
                  <a:srgbClr val="FF0000"/>
                </a:solidFill>
              </a:rPr>
              <a:t>FAULTMASK</a:t>
            </a:r>
          </a:p>
          <a:p>
            <a:pPr marL="742950" lvl="3" indent="-285750">
              <a:buFont typeface="Arial" panose="020B0604020202020204" pitchFamily="34" charset="0"/>
              <a:buChar char="•"/>
            </a:pPr>
            <a:r>
              <a:rPr lang="en-US" b="1" dirty="0"/>
              <a:t>A 1-bit register</a:t>
            </a:r>
          </a:p>
          <a:p>
            <a:pPr marL="742950" lvl="3" indent="-285750">
              <a:buFont typeface="Arial" panose="020B0604020202020204" pitchFamily="34" charset="0"/>
              <a:buChar char="•"/>
            </a:pPr>
            <a:r>
              <a:rPr lang="en-US" b="1" dirty="0"/>
              <a:t>Raises the execution priority to -1 (the priority of </a:t>
            </a:r>
            <a:r>
              <a:rPr lang="en-US" b="1" dirty="0" err="1"/>
              <a:t>HardFault</a:t>
            </a:r>
            <a:r>
              <a:rPr lang="en-US" b="1" dirty="0"/>
              <a:t>)</a:t>
            </a:r>
          </a:p>
          <a:p>
            <a:pPr marL="742950" lvl="3" indent="-285750">
              <a:buFont typeface="Arial" panose="020B0604020202020204" pitchFamily="34" charset="0"/>
              <a:buChar char="•"/>
            </a:pPr>
            <a:r>
              <a:rPr lang="en-US" b="1" dirty="0"/>
              <a:t>Returning from any exception except NMI clears FAULTMASK to 0</a:t>
            </a:r>
          </a:p>
          <a:p>
            <a:pPr lvl="2"/>
            <a:endParaRPr lang="en-US" b="1" dirty="0">
              <a:solidFill>
                <a:srgbClr val="0B5CB5"/>
              </a:solidFill>
            </a:endParaRPr>
          </a:p>
        </p:txBody>
      </p:sp>
      <p:sp>
        <p:nvSpPr>
          <p:cNvPr id="2" name="Rectangle 1"/>
          <p:cNvSpPr/>
          <p:nvPr/>
        </p:nvSpPr>
        <p:spPr>
          <a:xfrm>
            <a:off x="2805112" y="6048376"/>
            <a:ext cx="6096000" cy="307777"/>
          </a:xfrm>
          <a:prstGeom prst="rect">
            <a:avLst/>
          </a:prstGeom>
        </p:spPr>
        <p:txBody>
          <a:bodyPr wrap="square">
            <a:spAutoFit/>
          </a:bodyPr>
          <a:lstStyle/>
          <a:p>
            <a:pPr algn="r"/>
            <a:r>
              <a:rPr lang="en-US" sz="1400" dirty="0"/>
              <a:t>REF: ARMv7-M Architecture Reference Manual</a:t>
            </a:r>
          </a:p>
        </p:txBody>
      </p:sp>
      <p:pic>
        <p:nvPicPr>
          <p:cNvPr id="9"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2400" y="5629838"/>
            <a:ext cx="4710113" cy="11448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Audio 4">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7875926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60030"/>
    </mc:Choice>
    <mc:Fallback xmlns="">
      <p:transition spd="slow" advTm="460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animEffect transition="in" filter="fade">
                                      <p:cBhvr>
                                        <p:cTn id="11" dur="500"/>
                                        <p:tgtEl>
                                          <p:spTgt spid="7">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3" end="3"/>
                                            </p:txEl>
                                          </p:spTgt>
                                        </p:tgtEl>
                                        <p:attrNameLst>
                                          <p:attrName>style.visibility</p:attrName>
                                        </p:attrNameLst>
                                      </p:cBhvr>
                                      <p:to>
                                        <p:strVal val="visible"/>
                                      </p:to>
                                    </p:set>
                                    <p:animEffect transition="in" filter="fade">
                                      <p:cBhvr>
                                        <p:cTn id="16" dur="500"/>
                                        <p:tgtEl>
                                          <p:spTgt spid="7">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Effect transition="in" filter="fade">
                                      <p:cBhvr>
                                        <p:cTn id="21" dur="500"/>
                                        <p:tgtEl>
                                          <p:spTgt spid="7">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7">
                                            <p:txEl>
                                              <p:pRg st="5" end="5"/>
                                            </p:txEl>
                                          </p:spTgt>
                                        </p:tgtEl>
                                        <p:attrNameLst>
                                          <p:attrName>style.visibility</p:attrName>
                                        </p:attrNameLst>
                                      </p:cBhvr>
                                      <p:to>
                                        <p:strVal val="visible"/>
                                      </p:to>
                                    </p:set>
                                    <p:animEffect transition="in" filter="fade">
                                      <p:cBhvr>
                                        <p:cTn id="24" dur="500"/>
                                        <p:tgtEl>
                                          <p:spTgt spid="7">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7">
                                            <p:txEl>
                                              <p:pRg st="6" end="6"/>
                                            </p:txEl>
                                          </p:spTgt>
                                        </p:tgtEl>
                                        <p:attrNameLst>
                                          <p:attrName>style.visibility</p:attrName>
                                        </p:attrNameLst>
                                      </p:cBhvr>
                                      <p:to>
                                        <p:strVal val="visible"/>
                                      </p:to>
                                    </p:set>
                                    <p:animEffect transition="in" filter="fade">
                                      <p:cBhvr>
                                        <p:cTn id="27" dur="500"/>
                                        <p:tgtEl>
                                          <p:spTgt spid="7">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7">
                                            <p:txEl>
                                              <p:pRg st="7" end="7"/>
                                            </p:txEl>
                                          </p:spTgt>
                                        </p:tgtEl>
                                        <p:attrNameLst>
                                          <p:attrName>style.visibility</p:attrName>
                                        </p:attrNameLst>
                                      </p:cBhvr>
                                      <p:to>
                                        <p:strVal val="visible"/>
                                      </p:to>
                                    </p:set>
                                    <p:animEffect transition="in" filter="fade">
                                      <p:cBhvr>
                                        <p:cTn id="30" dur="500"/>
                                        <p:tgtEl>
                                          <p:spTgt spid="7">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7">
                                            <p:txEl>
                                              <p:pRg st="8" end="8"/>
                                            </p:txEl>
                                          </p:spTgt>
                                        </p:tgtEl>
                                        <p:attrNameLst>
                                          <p:attrName>style.visibility</p:attrName>
                                        </p:attrNameLst>
                                      </p:cBhvr>
                                      <p:to>
                                        <p:strVal val="visible"/>
                                      </p:to>
                                    </p:set>
                                    <p:animEffect transition="in" filter="fade">
                                      <p:cBhvr>
                                        <p:cTn id="33" dur="500"/>
                                        <p:tgtEl>
                                          <p:spTgt spid="7">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7">
                                            <p:txEl>
                                              <p:pRg st="9" end="9"/>
                                            </p:txEl>
                                          </p:spTgt>
                                        </p:tgtEl>
                                        <p:attrNameLst>
                                          <p:attrName>style.visibility</p:attrName>
                                        </p:attrNameLst>
                                      </p:cBhvr>
                                      <p:to>
                                        <p:strVal val="visible"/>
                                      </p:to>
                                    </p:set>
                                    <p:animEffect transition="in" filter="fade">
                                      <p:cBhvr>
                                        <p:cTn id="38" dur="500"/>
                                        <p:tgtEl>
                                          <p:spTgt spid="7">
                                            <p:txEl>
                                              <p:pRg st="9" end="9"/>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7">
                                            <p:txEl>
                                              <p:pRg st="10" end="10"/>
                                            </p:txEl>
                                          </p:spTgt>
                                        </p:tgtEl>
                                        <p:attrNameLst>
                                          <p:attrName>style.visibility</p:attrName>
                                        </p:attrNameLst>
                                      </p:cBhvr>
                                      <p:to>
                                        <p:strVal val="visible"/>
                                      </p:to>
                                    </p:set>
                                    <p:animEffect transition="in" filter="fade">
                                      <p:cBhvr>
                                        <p:cTn id="41" dur="500"/>
                                        <p:tgtEl>
                                          <p:spTgt spid="7">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11" end="11"/>
                                            </p:txEl>
                                          </p:spTgt>
                                        </p:tgtEl>
                                        <p:attrNameLst>
                                          <p:attrName>style.visibility</p:attrName>
                                        </p:attrNameLst>
                                      </p:cBhvr>
                                      <p:to>
                                        <p:strVal val="visible"/>
                                      </p:to>
                                    </p:set>
                                    <p:animEffect transition="in" filter="fade">
                                      <p:cBhvr>
                                        <p:cTn id="46" dur="500"/>
                                        <p:tgtEl>
                                          <p:spTgt spid="7">
                                            <p:txEl>
                                              <p:pRg st="11" end="1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7">
                                            <p:txEl>
                                              <p:pRg st="12" end="12"/>
                                            </p:txEl>
                                          </p:spTgt>
                                        </p:tgtEl>
                                        <p:attrNameLst>
                                          <p:attrName>style.visibility</p:attrName>
                                        </p:attrNameLst>
                                      </p:cBhvr>
                                      <p:to>
                                        <p:strVal val="visible"/>
                                      </p:to>
                                    </p:set>
                                    <p:animEffect transition="in" filter="fade">
                                      <p:cBhvr>
                                        <p:cTn id="51" dur="500"/>
                                        <p:tgtEl>
                                          <p:spTgt spid="7">
                                            <p:txEl>
                                              <p:pRg st="12" end="1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7">
                                            <p:txEl>
                                              <p:pRg st="13" end="13"/>
                                            </p:txEl>
                                          </p:spTgt>
                                        </p:tgtEl>
                                        <p:attrNameLst>
                                          <p:attrName>style.visibility</p:attrName>
                                        </p:attrNameLst>
                                      </p:cBhvr>
                                      <p:to>
                                        <p:strVal val="visible"/>
                                      </p:to>
                                    </p:set>
                                    <p:animEffect transition="in" filter="fade">
                                      <p:cBhvr>
                                        <p:cTn id="56" dur="500"/>
                                        <p:tgtEl>
                                          <p:spTgt spid="7">
                                            <p:txEl>
                                              <p:pRg st="13" end="13"/>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7">
                                            <p:txEl>
                                              <p:pRg st="14" end="14"/>
                                            </p:txEl>
                                          </p:spTgt>
                                        </p:tgtEl>
                                        <p:attrNameLst>
                                          <p:attrName>style.visibility</p:attrName>
                                        </p:attrNameLst>
                                      </p:cBhvr>
                                      <p:to>
                                        <p:strVal val="visible"/>
                                      </p:to>
                                    </p:set>
                                    <p:animEffect transition="in" filter="fade">
                                      <p:cBhvr>
                                        <p:cTn id="59" dur="500"/>
                                        <p:tgtEl>
                                          <p:spTgt spid="7">
                                            <p:txEl>
                                              <p:pRg st="14" end="14"/>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7">
                                            <p:txEl>
                                              <p:pRg st="15" end="15"/>
                                            </p:txEl>
                                          </p:spTgt>
                                        </p:tgtEl>
                                        <p:attrNameLst>
                                          <p:attrName>style.visibility</p:attrName>
                                        </p:attrNameLst>
                                      </p:cBhvr>
                                      <p:to>
                                        <p:strVal val="visible"/>
                                      </p:to>
                                    </p:set>
                                    <p:animEffect transition="in" filter="fade">
                                      <p:cBhvr>
                                        <p:cTn id="64" dur="500"/>
                                        <p:tgtEl>
                                          <p:spTgt spid="7">
                                            <p:txEl>
                                              <p:pRg st="15" end="15"/>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7">
                                            <p:txEl>
                                              <p:pRg st="16" end="16"/>
                                            </p:txEl>
                                          </p:spTgt>
                                        </p:tgtEl>
                                        <p:attrNameLst>
                                          <p:attrName>style.visibility</p:attrName>
                                        </p:attrNameLst>
                                      </p:cBhvr>
                                      <p:to>
                                        <p:strVal val="visible"/>
                                      </p:to>
                                    </p:set>
                                    <p:animEffect transition="in" filter="fade">
                                      <p:cBhvr>
                                        <p:cTn id="69" dur="500"/>
                                        <p:tgtEl>
                                          <p:spTgt spid="7">
                                            <p:txEl>
                                              <p:pRg st="16" end="16"/>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9"/>
                                        </p:tgtEl>
                                        <p:attrNameLst>
                                          <p:attrName>style.visibility</p:attrName>
                                        </p:attrNameLst>
                                      </p:cBhvr>
                                      <p:to>
                                        <p:strVal val="visible"/>
                                      </p:to>
                                    </p:set>
                                    <p:animEffect transition="in" filter="fade">
                                      <p:cBhvr>
                                        <p:cTn id="7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5"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CMSIS </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13</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893647"/>
          </a:xfrm>
          <a:prstGeom prst="rect">
            <a:avLst/>
          </a:prstGeom>
          <a:noFill/>
        </p:spPr>
        <p:txBody>
          <a:bodyPr wrap="square" rtlCol="0">
            <a:spAutoFit/>
          </a:bodyPr>
          <a:lstStyle/>
          <a:p>
            <a:pPr marL="285750" indent="-285750">
              <a:buFont typeface="Arial" panose="020B0604020202020204" pitchFamily="34" charset="0"/>
              <a:buChar char="•"/>
            </a:pPr>
            <a:r>
              <a:rPr lang="it-IT" sz="2000" b="1" dirty="0"/>
              <a:t>CMSIS: Cortex Microcontroller Software Interface Standard</a:t>
            </a:r>
          </a:p>
          <a:p>
            <a:pPr marL="742950" lvl="1" indent="-285750">
              <a:buFont typeface="Arial" panose="020B0604020202020204" pitchFamily="34" charset="0"/>
              <a:buChar char="•"/>
            </a:pPr>
            <a:r>
              <a:rPr lang="en-US" b="1" dirty="0"/>
              <a:t>Is a vendor-independent hardware abstraction layer for microcontrollers that are based on Arm® Cortex® processors</a:t>
            </a:r>
          </a:p>
          <a:p>
            <a:pPr marL="742950" lvl="1" indent="-285750">
              <a:buFont typeface="Arial" panose="020B0604020202020204" pitchFamily="34" charset="0"/>
              <a:buChar char="•"/>
            </a:pPr>
            <a:r>
              <a:rPr lang="en-US" b="1" dirty="0"/>
              <a:t>Defines generic tool interfaces and enables consistent device support</a:t>
            </a:r>
          </a:p>
          <a:p>
            <a:pPr marL="742950" lvl="1" indent="-285750">
              <a:buFont typeface="Arial" panose="020B0604020202020204" pitchFamily="34" charset="0"/>
              <a:buChar char="•"/>
            </a:pPr>
            <a:r>
              <a:rPr lang="en-US" b="1" dirty="0"/>
              <a:t>Provides simple software interfaces to the processor and the peripherals</a:t>
            </a:r>
          </a:p>
          <a:p>
            <a:pPr marL="742950" lvl="1" indent="-285750">
              <a:buFont typeface="Arial" panose="020B0604020202020204" pitchFamily="34" charset="0"/>
              <a:buChar char="•"/>
            </a:pPr>
            <a:r>
              <a:rPr lang="en-US" b="1" dirty="0"/>
              <a:t>Simplifies software re-use</a:t>
            </a:r>
          </a:p>
          <a:p>
            <a:pPr marL="742950" lvl="1" indent="-285750">
              <a:buFont typeface="Arial" panose="020B0604020202020204" pitchFamily="34" charset="0"/>
              <a:buChar char="•"/>
            </a:pPr>
            <a:r>
              <a:rPr lang="en-US" b="1" dirty="0"/>
              <a:t>Reduces the learning curve for microcontroller developers,</a:t>
            </a:r>
          </a:p>
          <a:p>
            <a:pPr marL="742950" lvl="1" indent="-285750">
              <a:buFont typeface="Arial" panose="020B0604020202020204" pitchFamily="34" charset="0"/>
              <a:buChar char="•"/>
            </a:pPr>
            <a:r>
              <a:rPr lang="en-US" b="1" dirty="0"/>
              <a:t>Reduces the time to market for new devices</a:t>
            </a:r>
          </a:p>
          <a:p>
            <a:pPr marL="742950" lvl="1" indent="-285750">
              <a:buFont typeface="Arial" panose="020B0604020202020204" pitchFamily="34" charset="0"/>
              <a:buChar char="•"/>
            </a:pPr>
            <a:endParaRPr lang="en-US" b="1" dirty="0"/>
          </a:p>
          <a:p>
            <a:pPr marL="285750" indent="-285750">
              <a:buFont typeface="Arial" panose="020B0604020202020204" pitchFamily="34" charset="0"/>
              <a:buChar char="•"/>
            </a:pPr>
            <a:r>
              <a:rPr lang="en-US" sz="2000" b="1" dirty="0"/>
              <a:t>Has been created to help the industry in standardization</a:t>
            </a:r>
          </a:p>
          <a:p>
            <a:pPr marL="285750" indent="-285750">
              <a:buFont typeface="Arial" panose="020B0604020202020204" pitchFamily="34" charset="0"/>
              <a:buChar char="•"/>
            </a:pPr>
            <a:r>
              <a:rPr lang="en-US" sz="2000" b="1" dirty="0"/>
              <a:t>Enables consistent software layers and device support across a wide range of development tools and microcontrollers</a:t>
            </a:r>
          </a:p>
          <a:p>
            <a:pPr marL="285750" indent="-285750">
              <a:buFont typeface="Arial" panose="020B0604020202020204" pitchFamily="34" charset="0"/>
              <a:buChar char="•"/>
            </a:pPr>
            <a:r>
              <a:rPr lang="en-US" b="1" dirty="0"/>
              <a:t>The CMSIS recommends the following conventions for identifiers:</a:t>
            </a:r>
          </a:p>
          <a:p>
            <a:pPr marL="742950" lvl="1" indent="-285750">
              <a:buFont typeface="Arial" panose="020B0604020202020204" pitchFamily="34" charset="0"/>
              <a:buChar char="•"/>
            </a:pPr>
            <a:r>
              <a:rPr lang="en-US" sz="1600" b="1" dirty="0">
                <a:solidFill>
                  <a:srgbClr val="FF0000"/>
                </a:solidFill>
              </a:rPr>
              <a:t>CAPITAL </a:t>
            </a:r>
            <a:r>
              <a:rPr lang="en-US" sz="1600" b="1" dirty="0"/>
              <a:t>names to identify Core Registers, Peripheral Registers, and CPU Instructions.</a:t>
            </a:r>
          </a:p>
          <a:p>
            <a:pPr marL="742950" lvl="1" indent="-285750">
              <a:buFont typeface="Arial" panose="020B0604020202020204" pitchFamily="34" charset="0"/>
              <a:buChar char="•"/>
            </a:pPr>
            <a:r>
              <a:rPr lang="en-US" sz="1600" b="1" dirty="0" err="1">
                <a:solidFill>
                  <a:srgbClr val="FF0000"/>
                </a:solidFill>
              </a:rPr>
              <a:t>CamelCase</a:t>
            </a:r>
            <a:r>
              <a:rPr lang="en-US" sz="1600" b="1" dirty="0">
                <a:solidFill>
                  <a:srgbClr val="FF0000"/>
                </a:solidFill>
              </a:rPr>
              <a:t> </a:t>
            </a:r>
            <a:r>
              <a:rPr lang="en-US" sz="1600" b="1" dirty="0"/>
              <a:t>names to identify function names and interrupt functions.</a:t>
            </a:r>
          </a:p>
          <a:p>
            <a:pPr marL="742950" lvl="1" indent="-285750">
              <a:buFont typeface="Arial" panose="020B0604020202020204" pitchFamily="34" charset="0"/>
              <a:buChar char="•"/>
            </a:pPr>
            <a:r>
              <a:rPr lang="en-US" sz="1600" b="1" dirty="0">
                <a:solidFill>
                  <a:srgbClr val="FF0000"/>
                </a:solidFill>
              </a:rPr>
              <a:t>Namespace_</a:t>
            </a:r>
            <a:r>
              <a:rPr lang="en-US" sz="1600" b="1" dirty="0"/>
              <a:t> prefixes avoid clashes with user identifiers and provide functional groups (i.e. for peripherals, RTOS, or DSP Library)</a:t>
            </a:r>
          </a:p>
        </p:txBody>
      </p:sp>
      <p:sp>
        <p:nvSpPr>
          <p:cNvPr id="2" name="Rectangle 1"/>
          <p:cNvSpPr/>
          <p:nvPr/>
        </p:nvSpPr>
        <p:spPr>
          <a:xfrm>
            <a:off x="2819400" y="6019800"/>
            <a:ext cx="6096000" cy="307777"/>
          </a:xfrm>
          <a:prstGeom prst="rect">
            <a:avLst/>
          </a:prstGeom>
        </p:spPr>
        <p:txBody>
          <a:bodyPr wrap="square">
            <a:spAutoFit/>
          </a:bodyPr>
          <a:lstStyle/>
          <a:p>
            <a:pPr algn="r"/>
            <a:r>
              <a:rPr lang="en-US" sz="1400" dirty="0"/>
              <a:t>http://www.keil.com/pack/doc/CMSIS/General/html/index.html</a:t>
            </a:r>
          </a:p>
        </p:txBody>
      </p:sp>
      <p:pic>
        <p:nvPicPr>
          <p:cNvPr id="4" name="Audio 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32686752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86779"/>
    </mc:Choice>
    <mc:Fallback xmlns="">
      <p:transition spd="slow" advTm="286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fade">
                                      <p:cBhvr>
                                        <p:cTn id="16" dur="500"/>
                                        <p:tgtEl>
                                          <p:spTgt spid="7">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500"/>
                                        <p:tgtEl>
                                          <p:spTgt spid="7">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500"/>
                                        <p:tgtEl>
                                          <p:spTgt spid="7">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animEffect transition="in" filter="fade">
                                      <p:cBhvr>
                                        <p:cTn id="31" dur="500"/>
                                        <p:tgtEl>
                                          <p:spTgt spid="7">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6" end="6"/>
                                            </p:txEl>
                                          </p:spTgt>
                                        </p:tgtEl>
                                        <p:attrNameLst>
                                          <p:attrName>style.visibility</p:attrName>
                                        </p:attrNameLst>
                                      </p:cBhvr>
                                      <p:to>
                                        <p:strVal val="visible"/>
                                      </p:to>
                                    </p:set>
                                    <p:animEffect transition="in" filter="fade">
                                      <p:cBhvr>
                                        <p:cTn id="36" dur="500"/>
                                        <p:tgtEl>
                                          <p:spTgt spid="7">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8" end="8"/>
                                            </p:txEl>
                                          </p:spTgt>
                                        </p:tgtEl>
                                        <p:attrNameLst>
                                          <p:attrName>style.visibility</p:attrName>
                                        </p:attrNameLst>
                                      </p:cBhvr>
                                      <p:to>
                                        <p:strVal val="visible"/>
                                      </p:to>
                                    </p:set>
                                    <p:animEffect transition="in" filter="fade">
                                      <p:cBhvr>
                                        <p:cTn id="41" dur="500"/>
                                        <p:tgtEl>
                                          <p:spTgt spid="7">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9" end="9"/>
                                            </p:txEl>
                                          </p:spTgt>
                                        </p:tgtEl>
                                        <p:attrNameLst>
                                          <p:attrName>style.visibility</p:attrName>
                                        </p:attrNameLst>
                                      </p:cBhvr>
                                      <p:to>
                                        <p:strVal val="visible"/>
                                      </p:to>
                                    </p:set>
                                    <p:animEffect transition="in" filter="fade">
                                      <p:cBhvr>
                                        <p:cTn id="46" dur="500"/>
                                        <p:tgtEl>
                                          <p:spTgt spid="7">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7">
                                            <p:txEl>
                                              <p:pRg st="10" end="10"/>
                                            </p:txEl>
                                          </p:spTgt>
                                        </p:tgtEl>
                                        <p:attrNameLst>
                                          <p:attrName>style.visibility</p:attrName>
                                        </p:attrNameLst>
                                      </p:cBhvr>
                                      <p:to>
                                        <p:strVal val="visible"/>
                                      </p:to>
                                    </p:set>
                                    <p:animEffect transition="in" filter="fade">
                                      <p:cBhvr>
                                        <p:cTn id="51" dur="500"/>
                                        <p:tgtEl>
                                          <p:spTgt spid="7">
                                            <p:txEl>
                                              <p:pRg st="10" end="10"/>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7">
                                            <p:txEl>
                                              <p:pRg st="11" end="11"/>
                                            </p:txEl>
                                          </p:spTgt>
                                        </p:tgtEl>
                                        <p:attrNameLst>
                                          <p:attrName>style.visibility</p:attrName>
                                        </p:attrNameLst>
                                      </p:cBhvr>
                                      <p:to>
                                        <p:strVal val="visible"/>
                                      </p:to>
                                    </p:set>
                                    <p:animEffect transition="in" filter="fade">
                                      <p:cBhvr>
                                        <p:cTn id="54" dur="500"/>
                                        <p:tgtEl>
                                          <p:spTgt spid="7">
                                            <p:txEl>
                                              <p:pRg st="11" end="11"/>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7">
                                            <p:txEl>
                                              <p:pRg st="12" end="12"/>
                                            </p:txEl>
                                          </p:spTgt>
                                        </p:tgtEl>
                                        <p:attrNameLst>
                                          <p:attrName>style.visibility</p:attrName>
                                        </p:attrNameLst>
                                      </p:cBhvr>
                                      <p:to>
                                        <p:strVal val="visible"/>
                                      </p:to>
                                    </p:set>
                                    <p:animEffect transition="in" filter="fade">
                                      <p:cBhvr>
                                        <p:cTn id="57" dur="500"/>
                                        <p:tgtEl>
                                          <p:spTgt spid="7">
                                            <p:txEl>
                                              <p:pRg st="12" end="12"/>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7">
                                            <p:txEl>
                                              <p:pRg st="13" end="13"/>
                                            </p:txEl>
                                          </p:spTgt>
                                        </p:tgtEl>
                                        <p:attrNameLst>
                                          <p:attrName>style.visibility</p:attrName>
                                        </p:attrNameLst>
                                      </p:cBhvr>
                                      <p:to>
                                        <p:strVal val="visible"/>
                                      </p:to>
                                    </p:set>
                                    <p:animEffect transition="in" filter="fade">
                                      <p:cBhvr>
                                        <p:cTn id="60" dur="500"/>
                                        <p:tgtEl>
                                          <p:spTgt spid="7">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1"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Maximum Interrupt Rate</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14</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468916"/>
          </a:xfrm>
          <a:prstGeom prst="rect">
            <a:avLst/>
          </a:prstGeom>
          <a:noFill/>
        </p:spPr>
        <p:txBody>
          <a:bodyPr wrap="square" rtlCol="0">
            <a:spAutoFit/>
          </a:bodyPr>
          <a:lstStyle/>
          <a:p>
            <a:pPr marL="342900" indent="-342900">
              <a:lnSpc>
                <a:spcPct val="90000"/>
              </a:lnSpc>
              <a:buFont typeface="Arial" panose="020B0604020202020204" pitchFamily="34" charset="0"/>
              <a:buChar char="•"/>
            </a:pPr>
            <a:r>
              <a:rPr lang="en-US" sz="2400" b="1" dirty="0"/>
              <a:t>We can only handle so many interrupts per second</a:t>
            </a:r>
            <a:endParaRPr lang="en-US" sz="2400" b="1" baseline="-25000" dirty="0"/>
          </a:p>
          <a:p>
            <a:pPr marL="800100" lvl="1" indent="-342900">
              <a:lnSpc>
                <a:spcPct val="90000"/>
              </a:lnSpc>
              <a:buFont typeface="Arial" panose="020B0604020202020204" pitchFamily="34" charset="0"/>
              <a:buChar char="•"/>
            </a:pPr>
            <a:r>
              <a:rPr lang="en-US" sz="2000" b="1" dirty="0" err="1"/>
              <a:t>F</a:t>
            </a:r>
            <a:r>
              <a:rPr lang="en-US" sz="2000" b="1" baseline="-25000" dirty="0" err="1"/>
              <a:t>Max_Int</a:t>
            </a:r>
            <a:r>
              <a:rPr lang="en-US" sz="2000" b="1" dirty="0"/>
              <a:t>: maximum interrupt frequency</a:t>
            </a:r>
          </a:p>
          <a:p>
            <a:pPr marL="800100" lvl="1" indent="-342900">
              <a:lnSpc>
                <a:spcPct val="90000"/>
              </a:lnSpc>
              <a:buFont typeface="Arial" panose="020B0604020202020204" pitchFamily="34" charset="0"/>
              <a:buChar char="•"/>
            </a:pPr>
            <a:r>
              <a:rPr lang="en-US" sz="2000" b="1" dirty="0"/>
              <a:t>F</a:t>
            </a:r>
            <a:r>
              <a:rPr lang="en-US" sz="2000" b="1" baseline="-25000" dirty="0"/>
              <a:t>CPU</a:t>
            </a:r>
            <a:r>
              <a:rPr lang="en-US" sz="2000" b="1" dirty="0"/>
              <a:t>: CPU clock frequency</a:t>
            </a:r>
          </a:p>
          <a:p>
            <a:pPr marL="800100" lvl="1" indent="-342900">
              <a:lnSpc>
                <a:spcPct val="90000"/>
              </a:lnSpc>
              <a:buFont typeface="Arial" panose="020B0604020202020204" pitchFamily="34" charset="0"/>
              <a:buChar char="•"/>
            </a:pPr>
            <a:r>
              <a:rPr lang="en-US" sz="2000" b="1" dirty="0"/>
              <a:t>C</a:t>
            </a:r>
            <a:r>
              <a:rPr lang="en-US" sz="2000" b="1" baseline="-25000" dirty="0"/>
              <a:t>ISR</a:t>
            </a:r>
            <a:r>
              <a:rPr lang="en-US" sz="2000" b="1" dirty="0"/>
              <a:t>: Number of cycles ISR takes to execute</a:t>
            </a:r>
          </a:p>
          <a:p>
            <a:pPr marL="800100" lvl="1" indent="-342900">
              <a:lnSpc>
                <a:spcPct val="90000"/>
              </a:lnSpc>
              <a:buFont typeface="Arial" panose="020B0604020202020204" pitchFamily="34" charset="0"/>
              <a:buChar char="•"/>
            </a:pPr>
            <a:r>
              <a:rPr lang="en-US" sz="2000" b="1" dirty="0" err="1"/>
              <a:t>C</a:t>
            </a:r>
            <a:r>
              <a:rPr lang="en-US" sz="2000" b="1" baseline="-25000" dirty="0" err="1"/>
              <a:t>Overhead</a:t>
            </a:r>
            <a:r>
              <a:rPr lang="en-US" sz="2000" b="1" baseline="-25000" dirty="0"/>
              <a:t>: </a:t>
            </a:r>
            <a:r>
              <a:rPr lang="en-US" sz="2000" b="1" dirty="0"/>
              <a:t>Number of cycles of overhead for saving state, vectoring, restoring state, etc.</a:t>
            </a:r>
            <a:endParaRPr lang="en-US" sz="2000" b="1" baseline="-25000" dirty="0"/>
          </a:p>
          <a:p>
            <a:pPr marL="800100" lvl="1" indent="-342900">
              <a:lnSpc>
                <a:spcPct val="90000"/>
              </a:lnSpc>
              <a:buFont typeface="Arial" panose="020B0604020202020204" pitchFamily="34" charset="0"/>
              <a:buChar char="•"/>
            </a:pPr>
            <a:r>
              <a:rPr lang="en-US" sz="2000" b="1" dirty="0" err="1"/>
              <a:t>F</a:t>
            </a:r>
            <a:r>
              <a:rPr lang="en-US" sz="2000" b="1" baseline="-25000" dirty="0" err="1"/>
              <a:t>Max_Int</a:t>
            </a:r>
            <a:r>
              <a:rPr lang="en-US" sz="2000" b="1" dirty="0"/>
              <a:t> = F</a:t>
            </a:r>
            <a:r>
              <a:rPr lang="en-US" sz="2000" b="1" baseline="-25000" dirty="0"/>
              <a:t>CPU</a:t>
            </a:r>
            <a:r>
              <a:rPr lang="en-US" sz="2000" b="1" dirty="0"/>
              <a:t>/(C</a:t>
            </a:r>
            <a:r>
              <a:rPr lang="en-US" sz="2000" b="1" baseline="-25000" dirty="0"/>
              <a:t>ISR+</a:t>
            </a:r>
            <a:r>
              <a:rPr lang="en-US" sz="2000" b="1" dirty="0"/>
              <a:t> </a:t>
            </a:r>
            <a:r>
              <a:rPr lang="en-US" sz="2000" b="1" dirty="0" err="1"/>
              <a:t>C</a:t>
            </a:r>
            <a:r>
              <a:rPr lang="en-US" sz="2000" b="1" baseline="-25000" dirty="0" err="1"/>
              <a:t>Overhead</a:t>
            </a:r>
            <a:r>
              <a:rPr lang="en-US" sz="2000" b="1" dirty="0"/>
              <a:t>)</a:t>
            </a:r>
          </a:p>
          <a:p>
            <a:pPr marL="800100" lvl="1" indent="-342900">
              <a:lnSpc>
                <a:spcPct val="90000"/>
              </a:lnSpc>
              <a:buFont typeface="Arial" panose="020B0604020202020204" pitchFamily="34" charset="0"/>
              <a:buChar char="•"/>
            </a:pPr>
            <a:r>
              <a:rPr lang="en-US" sz="2000" b="1" dirty="0"/>
              <a:t>Note that model applies only when there is one interrupt in the system</a:t>
            </a:r>
          </a:p>
          <a:p>
            <a:pPr marL="342900" indent="-342900">
              <a:lnSpc>
                <a:spcPct val="90000"/>
              </a:lnSpc>
              <a:buFont typeface="Arial" panose="020B0604020202020204" pitchFamily="34" charset="0"/>
              <a:buChar char="•"/>
            </a:pPr>
            <a:r>
              <a:rPr lang="en-US" sz="2400" b="1" dirty="0"/>
              <a:t>When processor is responding to interrupts, it isn’t executing our other code</a:t>
            </a:r>
          </a:p>
          <a:p>
            <a:pPr marL="800100" lvl="1" indent="-342900">
              <a:lnSpc>
                <a:spcPct val="90000"/>
              </a:lnSpc>
              <a:buFont typeface="Arial" panose="020B0604020202020204" pitchFamily="34" charset="0"/>
              <a:buChar char="•"/>
            </a:pPr>
            <a:r>
              <a:rPr lang="en-US" sz="2000" b="1" dirty="0" err="1"/>
              <a:t>U</a:t>
            </a:r>
            <a:r>
              <a:rPr lang="en-US" sz="2000" b="1" baseline="-25000" dirty="0" err="1"/>
              <a:t>Int</a:t>
            </a:r>
            <a:r>
              <a:rPr lang="en-US" sz="2000" b="1" dirty="0"/>
              <a:t>: Utilization (fraction of processor time) consumed by interrupt processing</a:t>
            </a:r>
          </a:p>
          <a:p>
            <a:pPr marL="800100" lvl="1" indent="-342900">
              <a:lnSpc>
                <a:spcPct val="90000"/>
              </a:lnSpc>
              <a:buFont typeface="Arial" panose="020B0604020202020204" pitchFamily="34" charset="0"/>
              <a:buChar char="•"/>
            </a:pPr>
            <a:r>
              <a:rPr lang="en-US" sz="2000" b="1" dirty="0" err="1"/>
              <a:t>U</a:t>
            </a:r>
            <a:r>
              <a:rPr lang="en-US" sz="2000" b="1" baseline="-25000" dirty="0" err="1"/>
              <a:t>Int</a:t>
            </a:r>
            <a:r>
              <a:rPr lang="en-US" sz="2000" b="1" dirty="0"/>
              <a:t> = 100%*</a:t>
            </a:r>
            <a:r>
              <a:rPr lang="en-US" sz="2000" b="1" dirty="0" err="1"/>
              <a:t>F</a:t>
            </a:r>
            <a:r>
              <a:rPr lang="en-US" sz="2000" b="1" baseline="-25000" dirty="0" err="1"/>
              <a:t>Int</a:t>
            </a:r>
            <a:r>
              <a:rPr lang="en-US" sz="2000" b="1" dirty="0"/>
              <a:t>* (</a:t>
            </a:r>
            <a:r>
              <a:rPr lang="en-US" sz="2000" b="1" dirty="0" err="1"/>
              <a:t>C</a:t>
            </a:r>
            <a:r>
              <a:rPr lang="en-US" sz="2000" b="1" baseline="-25000" dirty="0" err="1"/>
              <a:t>ISR</a:t>
            </a:r>
            <a:r>
              <a:rPr lang="en-US" sz="2000" b="1" dirty="0" err="1"/>
              <a:t>+C</a:t>
            </a:r>
            <a:r>
              <a:rPr lang="en-US" sz="2000" b="1" baseline="-25000" dirty="0" err="1"/>
              <a:t>Overhead</a:t>
            </a:r>
            <a:r>
              <a:rPr lang="en-US" sz="2000" b="1" dirty="0"/>
              <a:t>)/</a:t>
            </a:r>
            <a:r>
              <a:rPr lang="en-US" sz="2000" b="1" baseline="-25000" dirty="0"/>
              <a:t> </a:t>
            </a:r>
            <a:r>
              <a:rPr lang="en-US" sz="2000" b="1" dirty="0"/>
              <a:t>F</a:t>
            </a:r>
            <a:r>
              <a:rPr lang="en-US" sz="2000" b="1" baseline="-25000" dirty="0"/>
              <a:t>CPU</a:t>
            </a:r>
            <a:endParaRPr lang="en-US" sz="2000" b="1" baseline="30000" dirty="0"/>
          </a:p>
          <a:p>
            <a:pPr marL="800100" lvl="1" indent="-342900">
              <a:lnSpc>
                <a:spcPct val="90000"/>
              </a:lnSpc>
              <a:buFont typeface="Arial" panose="020B0604020202020204" pitchFamily="34" charset="0"/>
              <a:buChar char="•"/>
            </a:pPr>
            <a:r>
              <a:rPr lang="en-US" sz="2200" b="1" dirty="0"/>
              <a:t>CPU looks like it’s running the other code with CPU clock speed of (1-U</a:t>
            </a:r>
            <a:r>
              <a:rPr lang="en-US" sz="2200" b="1" baseline="-25000" dirty="0"/>
              <a:t>Int</a:t>
            </a:r>
            <a:r>
              <a:rPr lang="en-US" sz="2200" b="1" dirty="0"/>
              <a:t>)*F</a:t>
            </a:r>
            <a:r>
              <a:rPr lang="en-US" sz="2200" b="1" baseline="-25000" dirty="0"/>
              <a:t>CPU</a:t>
            </a:r>
            <a:endParaRPr lang="en-US" sz="2200" b="1" dirty="0"/>
          </a:p>
        </p:txBody>
      </p:sp>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5472256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89843"/>
    </mc:Choice>
    <mc:Fallback xmlns="">
      <p:transition spd="slow" advTm="489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fade">
                                      <p:cBhvr>
                                        <p:cTn id="16" dur="500"/>
                                        <p:tgtEl>
                                          <p:spTgt spid="7">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500"/>
                                        <p:tgtEl>
                                          <p:spTgt spid="7">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500"/>
                                        <p:tgtEl>
                                          <p:spTgt spid="7">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animEffect transition="in" filter="fade">
                                      <p:cBhvr>
                                        <p:cTn id="31" dur="500"/>
                                        <p:tgtEl>
                                          <p:spTgt spid="7">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6" end="6"/>
                                            </p:txEl>
                                          </p:spTgt>
                                        </p:tgtEl>
                                        <p:attrNameLst>
                                          <p:attrName>style.visibility</p:attrName>
                                        </p:attrNameLst>
                                      </p:cBhvr>
                                      <p:to>
                                        <p:strVal val="visible"/>
                                      </p:to>
                                    </p:set>
                                    <p:animEffect transition="in" filter="fade">
                                      <p:cBhvr>
                                        <p:cTn id="36" dur="500"/>
                                        <p:tgtEl>
                                          <p:spTgt spid="7">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7" end="7"/>
                                            </p:txEl>
                                          </p:spTgt>
                                        </p:tgtEl>
                                        <p:attrNameLst>
                                          <p:attrName>style.visibility</p:attrName>
                                        </p:attrNameLst>
                                      </p:cBhvr>
                                      <p:to>
                                        <p:strVal val="visible"/>
                                      </p:to>
                                    </p:set>
                                    <p:animEffect transition="in" filter="fade">
                                      <p:cBhvr>
                                        <p:cTn id="41" dur="500"/>
                                        <p:tgtEl>
                                          <p:spTgt spid="7">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8" end="8"/>
                                            </p:txEl>
                                          </p:spTgt>
                                        </p:tgtEl>
                                        <p:attrNameLst>
                                          <p:attrName>style.visibility</p:attrName>
                                        </p:attrNameLst>
                                      </p:cBhvr>
                                      <p:to>
                                        <p:strVal val="visible"/>
                                      </p:to>
                                    </p:set>
                                    <p:animEffect transition="in" filter="fade">
                                      <p:cBhvr>
                                        <p:cTn id="46" dur="500"/>
                                        <p:tgtEl>
                                          <p:spTgt spid="7">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7">
                                            <p:txEl>
                                              <p:pRg st="9" end="9"/>
                                            </p:txEl>
                                          </p:spTgt>
                                        </p:tgtEl>
                                        <p:attrNameLst>
                                          <p:attrName>style.visibility</p:attrName>
                                        </p:attrNameLst>
                                      </p:cBhvr>
                                      <p:to>
                                        <p:strVal val="visible"/>
                                      </p:to>
                                    </p:set>
                                    <p:animEffect transition="in" filter="fade">
                                      <p:cBhvr>
                                        <p:cTn id="51" dur="500"/>
                                        <p:tgtEl>
                                          <p:spTgt spid="7">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7">
                                            <p:txEl>
                                              <p:pRg st="10" end="10"/>
                                            </p:txEl>
                                          </p:spTgt>
                                        </p:tgtEl>
                                        <p:attrNameLst>
                                          <p:attrName>style.visibility</p:attrName>
                                        </p:attrNameLst>
                                      </p:cBhvr>
                                      <p:to>
                                        <p:strVal val="visible"/>
                                      </p:to>
                                    </p:set>
                                    <p:animEffect transition="in" filter="fade">
                                      <p:cBhvr>
                                        <p:cTn id="56"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fontScale="90000"/>
          </a:bodyPr>
          <a:lstStyle/>
          <a:p>
            <a:r>
              <a:rPr lang="en-US" sz="3200" dirty="0">
                <a:latin typeface="+mj-lt"/>
                <a:cs typeface="B Titr" panose="00000700000000000000" pitchFamily="2" charset="-78"/>
              </a:rPr>
              <a:t>Sharing Data Safely between ISRs and other Threads</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15</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3305520"/>
          </a:xfrm>
          <a:prstGeom prst="rect">
            <a:avLst/>
          </a:prstGeom>
          <a:noFill/>
        </p:spPr>
        <p:txBody>
          <a:bodyPr wrap="square" rtlCol="0">
            <a:spAutoFit/>
          </a:bodyPr>
          <a:lstStyle/>
          <a:p>
            <a:pPr marL="342900" indent="-342900">
              <a:lnSpc>
                <a:spcPct val="90000"/>
              </a:lnSpc>
              <a:buFont typeface="Arial" panose="020B0604020202020204" pitchFamily="34" charset="0"/>
              <a:buChar char="•"/>
            </a:pPr>
            <a:r>
              <a:rPr lang="en-US" sz="2400" b="1" dirty="0">
                <a:solidFill>
                  <a:srgbClr val="FF0000"/>
                </a:solidFill>
              </a:rPr>
              <a:t>Volatile data</a:t>
            </a:r>
            <a:r>
              <a:rPr lang="en-US" sz="2400" b="1" dirty="0"/>
              <a:t>: can be updated outside of the program’s immediate control</a:t>
            </a:r>
          </a:p>
          <a:p>
            <a:pPr marL="800100" lvl="1" indent="-342900">
              <a:lnSpc>
                <a:spcPct val="90000"/>
              </a:lnSpc>
              <a:buFont typeface="Arial" panose="020B0604020202020204" pitchFamily="34" charset="0"/>
              <a:buChar char="•"/>
            </a:pPr>
            <a:r>
              <a:rPr lang="en-US" sz="1400" b="1" dirty="0"/>
              <a:t>In computer programming, particularly in the C, C++, C#, and Java programming languages, the volatile keyword indicates that a value may change between different accesses, even if it does not appear to be modified. This keyword prevents an optimizing compiler from optimizing away subsequent reads or writes and thus incorrectly reusing a stale value or omitting writes. Volatile values primarily arise in hardware access (memory-mapped I/O), where reading from or writing to memory is used to communicate with peripheral devices, and in threading, where a different thread may have modified a value. [Wikipedia]</a:t>
            </a:r>
          </a:p>
          <a:p>
            <a:pPr marL="800100" lvl="1" indent="-342900">
              <a:lnSpc>
                <a:spcPct val="90000"/>
              </a:lnSpc>
              <a:buFont typeface="Arial" panose="020B0604020202020204" pitchFamily="34" charset="0"/>
              <a:buChar char="•"/>
            </a:pPr>
            <a:endParaRPr lang="en-US" sz="1400" b="1" dirty="0"/>
          </a:p>
          <a:p>
            <a:pPr marL="342900" indent="-342900">
              <a:lnSpc>
                <a:spcPct val="90000"/>
              </a:lnSpc>
              <a:buFont typeface="Arial" panose="020B0604020202020204" pitchFamily="34" charset="0"/>
              <a:buChar char="•"/>
            </a:pPr>
            <a:r>
              <a:rPr lang="en-US" sz="2400" b="1" dirty="0">
                <a:solidFill>
                  <a:srgbClr val="FF0000"/>
                </a:solidFill>
              </a:rPr>
              <a:t>Non-atomic shared data</a:t>
            </a:r>
            <a:r>
              <a:rPr lang="en-US" sz="2400" b="1" dirty="0"/>
              <a:t>: can be interrupted partway through read or write, is vulnerable to </a:t>
            </a:r>
            <a:r>
              <a:rPr lang="en-US" sz="2400" b="1" dirty="0">
                <a:solidFill>
                  <a:srgbClr val="FF0000"/>
                </a:solidFill>
              </a:rPr>
              <a:t>race conditions</a:t>
            </a:r>
          </a:p>
          <a:p>
            <a:pPr marL="342900" indent="-342900">
              <a:lnSpc>
                <a:spcPct val="90000"/>
              </a:lnSpc>
              <a:buFont typeface="Arial" panose="020B0604020202020204" pitchFamily="34" charset="0"/>
              <a:buChar char="•"/>
            </a:pPr>
            <a:endParaRPr lang="en-US" sz="2400" b="1" dirty="0"/>
          </a:p>
        </p:txBody>
      </p:sp>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27816798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92857"/>
    </mc:Choice>
    <mc:Fallback xmlns="">
      <p:transition spd="slow" advTm="492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animEffect transition="in" filter="fade">
                                      <p:cBhvr>
                                        <p:cTn id="11"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Non-Atomic Shared Data</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16</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3505200" cy="4690515"/>
          </a:xfrm>
          <a:prstGeom prst="rect">
            <a:avLst/>
          </a:prstGeom>
          <a:noFill/>
        </p:spPr>
        <p:txBody>
          <a:bodyPr wrap="square" rtlCol="0">
            <a:spAutoFit/>
          </a:bodyPr>
          <a:lstStyle/>
          <a:p>
            <a:pPr marL="342900" indent="-342900">
              <a:lnSpc>
                <a:spcPct val="90000"/>
              </a:lnSpc>
              <a:buFont typeface="Arial" panose="020B0604020202020204" pitchFamily="34" charset="0"/>
              <a:buChar char="•"/>
            </a:pPr>
            <a:r>
              <a:rPr lang="en-US" sz="2200" b="1" dirty="0"/>
              <a:t>Want to keep track of current time and date</a:t>
            </a:r>
          </a:p>
          <a:p>
            <a:pPr marL="342900" indent="-342900">
              <a:lnSpc>
                <a:spcPct val="90000"/>
              </a:lnSpc>
              <a:buFont typeface="Arial" panose="020B0604020202020204" pitchFamily="34" charset="0"/>
              <a:buChar char="•"/>
            </a:pPr>
            <a:endParaRPr lang="en-US" sz="2200" b="1" dirty="0"/>
          </a:p>
          <a:p>
            <a:pPr marL="800100" lvl="1" indent="-342900">
              <a:lnSpc>
                <a:spcPct val="90000"/>
              </a:lnSpc>
              <a:buFont typeface="Arial" panose="020B0604020202020204" pitchFamily="34" charset="0"/>
              <a:buChar char="•"/>
            </a:pPr>
            <a:endParaRPr lang="en-US" sz="2200" b="1" dirty="0"/>
          </a:p>
          <a:p>
            <a:pPr marL="342900" indent="-342900">
              <a:lnSpc>
                <a:spcPct val="90000"/>
              </a:lnSpc>
              <a:buFont typeface="Arial" panose="020B0604020202020204" pitchFamily="34" charset="0"/>
              <a:buChar char="•"/>
            </a:pPr>
            <a:r>
              <a:rPr lang="en-US" sz="2200" b="1" dirty="0"/>
              <a:t>Use 1 Hz interrupt from timer</a:t>
            </a:r>
          </a:p>
          <a:p>
            <a:pPr marL="342900" indent="-342900">
              <a:lnSpc>
                <a:spcPct val="90000"/>
              </a:lnSpc>
              <a:buFont typeface="Arial" panose="020B0604020202020204" pitchFamily="34" charset="0"/>
              <a:buChar char="•"/>
            </a:pPr>
            <a:endParaRPr lang="en-US" sz="2200" b="1" dirty="0"/>
          </a:p>
          <a:p>
            <a:pPr marL="342900" indent="-342900">
              <a:lnSpc>
                <a:spcPct val="90000"/>
              </a:lnSpc>
              <a:buFont typeface="Arial" panose="020B0604020202020204" pitchFamily="34" charset="0"/>
              <a:buChar char="•"/>
            </a:pPr>
            <a:r>
              <a:rPr lang="en-US" sz="2200" b="1" dirty="0"/>
              <a:t>System</a:t>
            </a:r>
          </a:p>
          <a:p>
            <a:pPr marL="800100" lvl="1" indent="-342900">
              <a:lnSpc>
                <a:spcPct val="90000"/>
              </a:lnSpc>
              <a:buFont typeface="Arial" panose="020B0604020202020204" pitchFamily="34" charset="0"/>
              <a:buChar char="•"/>
            </a:pPr>
            <a:r>
              <a:rPr lang="en-US" b="1" dirty="0" err="1">
                <a:solidFill>
                  <a:srgbClr val="FF0000"/>
                </a:solidFill>
              </a:rPr>
              <a:t>TimerVal</a:t>
            </a:r>
            <a:r>
              <a:rPr lang="en-US" b="1" dirty="0">
                <a:solidFill>
                  <a:srgbClr val="FF0000"/>
                </a:solidFill>
              </a:rPr>
              <a:t> </a:t>
            </a:r>
            <a:r>
              <a:rPr lang="en-US" b="1" dirty="0"/>
              <a:t>structure tracks time and days since some reference event</a:t>
            </a:r>
          </a:p>
          <a:p>
            <a:pPr marL="800100" lvl="1" indent="-342900">
              <a:lnSpc>
                <a:spcPct val="90000"/>
              </a:lnSpc>
              <a:buFont typeface="Arial" panose="020B0604020202020204" pitchFamily="34" charset="0"/>
              <a:buChar char="•"/>
            </a:pPr>
            <a:r>
              <a:rPr lang="en-US" b="1" dirty="0" err="1"/>
              <a:t>TimerVal’s</a:t>
            </a:r>
            <a:r>
              <a:rPr lang="en-US" b="1" dirty="0"/>
              <a:t> fields are updated by periodic 1 Hz timer ISR </a:t>
            </a:r>
          </a:p>
          <a:p>
            <a:pPr marL="342900" indent="-342900">
              <a:lnSpc>
                <a:spcPct val="90000"/>
              </a:lnSpc>
              <a:buFont typeface="Arial" panose="020B0604020202020204" pitchFamily="34" charset="0"/>
              <a:buChar char="•"/>
            </a:pPr>
            <a:endParaRPr lang="en-US" sz="2400" b="1" dirty="0"/>
          </a:p>
          <a:p>
            <a:pPr marL="342900" indent="-342900">
              <a:lnSpc>
                <a:spcPct val="90000"/>
              </a:lnSpc>
              <a:buFont typeface="Arial" panose="020B0604020202020204" pitchFamily="34" charset="0"/>
              <a:buChar char="•"/>
            </a:pPr>
            <a:endParaRPr lang="en-US" sz="2400" b="1" dirty="0"/>
          </a:p>
        </p:txBody>
      </p:sp>
      <p:sp>
        <p:nvSpPr>
          <p:cNvPr id="8" name="Text Box 4"/>
          <p:cNvSpPr txBox="1">
            <a:spLocks noChangeArrowheads="1"/>
          </p:cNvSpPr>
          <p:nvPr>
            <p:custDataLst>
              <p:tags r:id="rId2"/>
            </p:custDataLst>
          </p:nvPr>
        </p:nvSpPr>
        <p:spPr bwMode="auto">
          <a:xfrm>
            <a:off x="4343400" y="1003518"/>
            <a:ext cx="4648200" cy="1815882"/>
          </a:xfrm>
          <a:prstGeom prst="rect">
            <a:avLst/>
          </a:prstGeom>
          <a:solidFill>
            <a:srgbClr val="DDDDDD"/>
          </a:solidFill>
          <a:ln w="9525">
            <a:solidFill>
              <a:schemeClr val="accent2"/>
            </a:solidFill>
            <a:miter lim="800000"/>
            <a:headEnd/>
            <a:tailEnd/>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20000"/>
              </a:spcBef>
              <a:buClr>
                <a:srgbClr val="0000FF"/>
              </a:buClr>
              <a:buFont typeface="Wingdings" pitchFamily="2" charset="2"/>
              <a:buNone/>
            </a:pPr>
            <a:r>
              <a:rPr lang="en-US" sz="1600" b="1" dirty="0">
                <a:latin typeface="Courier New" pitchFamily="49" charset="0"/>
              </a:rPr>
              <a:t>void </a:t>
            </a:r>
            <a:r>
              <a:rPr lang="en-US" sz="1600" b="1" dirty="0" err="1">
                <a:latin typeface="Courier New" pitchFamily="49" charset="0"/>
              </a:rPr>
              <a:t>GetDateTime</a:t>
            </a:r>
            <a:r>
              <a:rPr lang="en-US" sz="1600" b="1" dirty="0">
                <a:latin typeface="Courier New" pitchFamily="49" charset="0"/>
              </a:rPr>
              <a:t>(</a:t>
            </a:r>
            <a:r>
              <a:rPr lang="en-US" sz="1600" b="1" dirty="0" err="1">
                <a:latin typeface="Courier New" pitchFamily="49" charset="0"/>
              </a:rPr>
              <a:t>DateTimeType</a:t>
            </a:r>
            <a:r>
              <a:rPr lang="en-US" sz="1600" b="1" dirty="0">
                <a:latin typeface="Courier New" pitchFamily="49" charset="0"/>
              </a:rPr>
              <a:t> * DT){</a:t>
            </a:r>
          </a:p>
          <a:p>
            <a:pPr eaLnBrk="1" hangingPunct="1">
              <a:spcBef>
                <a:spcPct val="20000"/>
              </a:spcBef>
              <a:buClr>
                <a:srgbClr val="0000FF"/>
              </a:buClr>
              <a:buFont typeface="Wingdings" pitchFamily="2" charset="2"/>
              <a:buNone/>
            </a:pPr>
            <a:r>
              <a:rPr lang="en-US" sz="1600" b="1" dirty="0">
                <a:latin typeface="Courier New" pitchFamily="49" charset="0"/>
              </a:rPr>
              <a:t> DT-&gt;day = </a:t>
            </a:r>
            <a:r>
              <a:rPr lang="en-US" sz="1600" b="1" dirty="0" err="1">
                <a:latin typeface="Courier New" pitchFamily="49" charset="0"/>
              </a:rPr>
              <a:t>TimerVal.day</a:t>
            </a:r>
            <a:r>
              <a:rPr lang="en-US" sz="1600" b="1" dirty="0">
                <a:latin typeface="Courier New" pitchFamily="49" charset="0"/>
              </a:rPr>
              <a:t>;</a:t>
            </a:r>
          </a:p>
          <a:p>
            <a:pPr eaLnBrk="1" hangingPunct="1">
              <a:spcBef>
                <a:spcPct val="20000"/>
              </a:spcBef>
              <a:buClr>
                <a:srgbClr val="0000FF"/>
              </a:buClr>
              <a:buFont typeface="Wingdings" pitchFamily="2" charset="2"/>
              <a:buNone/>
            </a:pPr>
            <a:r>
              <a:rPr lang="en-US" sz="1600" b="1" dirty="0">
                <a:latin typeface="Courier New" pitchFamily="49" charset="0"/>
              </a:rPr>
              <a:t> DT-&gt;hour = </a:t>
            </a:r>
            <a:r>
              <a:rPr lang="en-US" sz="1600" b="1" dirty="0" err="1">
                <a:latin typeface="Courier New" pitchFamily="49" charset="0"/>
              </a:rPr>
              <a:t>TimerVal.hour</a:t>
            </a:r>
            <a:r>
              <a:rPr lang="en-US" sz="1600" b="1" dirty="0">
                <a:latin typeface="Courier New" pitchFamily="49" charset="0"/>
              </a:rPr>
              <a:t>;</a:t>
            </a:r>
          </a:p>
          <a:p>
            <a:pPr eaLnBrk="1" hangingPunct="1">
              <a:spcBef>
                <a:spcPct val="20000"/>
              </a:spcBef>
              <a:buClr>
                <a:srgbClr val="0000FF"/>
              </a:buClr>
            </a:pPr>
            <a:r>
              <a:rPr lang="en-US" sz="1600" b="1" dirty="0">
                <a:latin typeface="Courier New" pitchFamily="49" charset="0"/>
              </a:rPr>
              <a:t> DT-&gt;minute = </a:t>
            </a:r>
            <a:r>
              <a:rPr lang="en-US" sz="1600" b="1" dirty="0" err="1">
                <a:latin typeface="Courier New" pitchFamily="49" charset="0"/>
              </a:rPr>
              <a:t>TimerVal.minute</a:t>
            </a:r>
            <a:r>
              <a:rPr lang="en-US" sz="1600" b="1" dirty="0">
                <a:latin typeface="Courier New" pitchFamily="49" charset="0"/>
              </a:rPr>
              <a:t>;</a:t>
            </a:r>
          </a:p>
          <a:p>
            <a:pPr eaLnBrk="1" hangingPunct="1">
              <a:spcBef>
                <a:spcPct val="20000"/>
              </a:spcBef>
              <a:buClr>
                <a:srgbClr val="0000FF"/>
              </a:buClr>
            </a:pPr>
            <a:r>
              <a:rPr lang="en-US" sz="1600" b="1" dirty="0">
                <a:latin typeface="Courier New" pitchFamily="49" charset="0"/>
              </a:rPr>
              <a:t> DT-&gt;second = </a:t>
            </a:r>
            <a:r>
              <a:rPr lang="en-US" sz="1600" b="1" dirty="0" err="1">
                <a:latin typeface="Courier New" pitchFamily="49" charset="0"/>
              </a:rPr>
              <a:t>TimerVal.second</a:t>
            </a:r>
            <a:r>
              <a:rPr lang="en-US" sz="1600" b="1" dirty="0">
                <a:latin typeface="Courier New" pitchFamily="49" charset="0"/>
              </a:rPr>
              <a:t>;</a:t>
            </a:r>
          </a:p>
          <a:p>
            <a:pPr eaLnBrk="1" hangingPunct="1">
              <a:spcBef>
                <a:spcPct val="20000"/>
              </a:spcBef>
              <a:buClr>
                <a:srgbClr val="0000FF"/>
              </a:buClr>
            </a:pPr>
            <a:r>
              <a:rPr lang="en-US" sz="1600" b="1" dirty="0">
                <a:latin typeface="Courier New" pitchFamily="49" charset="0"/>
              </a:rPr>
              <a:t>}</a:t>
            </a:r>
          </a:p>
        </p:txBody>
      </p:sp>
      <p:sp>
        <p:nvSpPr>
          <p:cNvPr id="9" name="Text Box 4"/>
          <p:cNvSpPr txBox="1">
            <a:spLocks noChangeArrowheads="1"/>
          </p:cNvSpPr>
          <p:nvPr>
            <p:custDataLst>
              <p:tags r:id="rId3"/>
            </p:custDataLst>
          </p:nvPr>
        </p:nvSpPr>
        <p:spPr bwMode="auto">
          <a:xfrm>
            <a:off x="3962400" y="2971800"/>
            <a:ext cx="5105400" cy="3293209"/>
          </a:xfrm>
          <a:prstGeom prst="rect">
            <a:avLst/>
          </a:prstGeom>
          <a:solidFill>
            <a:srgbClr val="DDDDDD"/>
          </a:solidFill>
          <a:ln w="9525">
            <a:solidFill>
              <a:schemeClr val="accent2"/>
            </a:solidFill>
            <a:miter lim="800000"/>
            <a:headEnd/>
            <a:tailEnd/>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buClr>
                <a:srgbClr val="0000FF"/>
              </a:buClr>
              <a:buFont typeface="Wingdings" pitchFamily="2" charset="2"/>
              <a:buNone/>
            </a:pPr>
            <a:r>
              <a:rPr lang="en-US" sz="1600" b="1">
                <a:latin typeface="Courier New" pitchFamily="49" charset="0"/>
              </a:rPr>
              <a:t>void DateTimeISR(void){</a:t>
            </a:r>
          </a:p>
          <a:p>
            <a:pPr eaLnBrk="1" hangingPunct="1">
              <a:buClr>
                <a:srgbClr val="0000FF"/>
              </a:buClr>
            </a:pPr>
            <a:r>
              <a:rPr lang="en-US" sz="1600" b="1">
                <a:latin typeface="Courier New" pitchFamily="49" charset="0"/>
              </a:rPr>
              <a:t> TimerVal.second++;</a:t>
            </a:r>
          </a:p>
          <a:p>
            <a:pPr eaLnBrk="1" hangingPunct="1">
              <a:buClr>
                <a:srgbClr val="0000FF"/>
              </a:buClr>
            </a:pPr>
            <a:r>
              <a:rPr lang="en-US" sz="1600" b="1">
                <a:latin typeface="Courier New" pitchFamily="49" charset="0"/>
              </a:rPr>
              <a:t> if (TimerVal.second &gt; 59){</a:t>
            </a:r>
          </a:p>
          <a:p>
            <a:pPr eaLnBrk="1" hangingPunct="1">
              <a:buClr>
                <a:srgbClr val="0000FF"/>
              </a:buClr>
            </a:pPr>
            <a:r>
              <a:rPr lang="en-US" sz="1600" b="1">
                <a:latin typeface="Courier New" pitchFamily="49" charset="0"/>
              </a:rPr>
              <a:t>   TimerVal.second = 0;</a:t>
            </a:r>
          </a:p>
          <a:p>
            <a:pPr eaLnBrk="1" hangingPunct="1">
              <a:buClr>
                <a:srgbClr val="0000FF"/>
              </a:buClr>
            </a:pPr>
            <a:r>
              <a:rPr lang="en-US" sz="1600" b="1">
                <a:latin typeface="Courier New" pitchFamily="49" charset="0"/>
              </a:rPr>
              <a:t>   TimerVal.minute++;</a:t>
            </a:r>
          </a:p>
          <a:p>
            <a:pPr eaLnBrk="1" hangingPunct="1">
              <a:buClr>
                <a:srgbClr val="0000FF"/>
              </a:buClr>
              <a:buFont typeface="Wingdings" pitchFamily="2" charset="2"/>
              <a:buNone/>
            </a:pPr>
            <a:r>
              <a:rPr lang="en-US" sz="1600" b="1">
                <a:latin typeface="Courier New" pitchFamily="49" charset="0"/>
              </a:rPr>
              <a:t>   if (TimerVal.minute &gt; 59) {</a:t>
            </a:r>
          </a:p>
          <a:p>
            <a:pPr eaLnBrk="1" hangingPunct="1">
              <a:buClr>
                <a:srgbClr val="0000FF"/>
              </a:buClr>
              <a:buFont typeface="Wingdings" pitchFamily="2" charset="2"/>
              <a:buNone/>
            </a:pPr>
            <a:r>
              <a:rPr lang="en-US" sz="1600" b="1">
                <a:latin typeface="Courier New" pitchFamily="49" charset="0"/>
              </a:rPr>
              <a:t>     TimerVal.minute = 0;</a:t>
            </a:r>
          </a:p>
          <a:p>
            <a:pPr eaLnBrk="1" hangingPunct="1">
              <a:buClr>
                <a:srgbClr val="0000FF"/>
              </a:buClr>
              <a:buFont typeface="Wingdings" pitchFamily="2" charset="2"/>
              <a:buNone/>
            </a:pPr>
            <a:r>
              <a:rPr lang="en-US" sz="1600" b="1">
                <a:latin typeface="Courier New" pitchFamily="49" charset="0"/>
              </a:rPr>
              <a:t>     TimerVal.hour++;</a:t>
            </a:r>
          </a:p>
          <a:p>
            <a:pPr eaLnBrk="1" hangingPunct="1">
              <a:buClr>
                <a:srgbClr val="0000FF"/>
              </a:buClr>
            </a:pPr>
            <a:r>
              <a:rPr lang="en-US" sz="1600" b="1">
                <a:latin typeface="Courier New" pitchFamily="49" charset="0"/>
              </a:rPr>
              <a:t>     if (TimerVal.hour &gt; 23) {</a:t>
            </a:r>
          </a:p>
          <a:p>
            <a:pPr eaLnBrk="1" hangingPunct="1">
              <a:buClr>
                <a:srgbClr val="0000FF"/>
              </a:buClr>
            </a:pPr>
            <a:r>
              <a:rPr lang="en-US" sz="1600" b="1">
                <a:latin typeface="Courier New" pitchFamily="49" charset="0"/>
              </a:rPr>
              <a:t>	TimerVal.hour = 0;</a:t>
            </a:r>
          </a:p>
          <a:p>
            <a:pPr eaLnBrk="1" hangingPunct="1">
              <a:buClr>
                <a:srgbClr val="0000FF"/>
              </a:buClr>
            </a:pPr>
            <a:r>
              <a:rPr lang="en-US" sz="1600" b="1">
                <a:latin typeface="Courier New" pitchFamily="49" charset="0"/>
              </a:rPr>
              <a:t>       TimerVal.day++;</a:t>
            </a:r>
          </a:p>
          <a:p>
            <a:pPr eaLnBrk="1" hangingPunct="1">
              <a:buClr>
                <a:srgbClr val="0000FF"/>
              </a:buClr>
            </a:pPr>
            <a:r>
              <a:rPr lang="en-US" sz="1600" b="1">
                <a:latin typeface="Courier New" pitchFamily="49" charset="0"/>
              </a:rPr>
              <a:t>       … etc.</a:t>
            </a:r>
          </a:p>
          <a:p>
            <a:pPr eaLnBrk="1" hangingPunct="1">
              <a:buClr>
                <a:srgbClr val="0000FF"/>
              </a:buClr>
            </a:pPr>
            <a:r>
              <a:rPr lang="en-US" sz="1600" b="1">
                <a:latin typeface="Courier New" pitchFamily="49" charset="0"/>
              </a:rPr>
              <a:t>     }</a:t>
            </a:r>
          </a:p>
        </p:txBody>
      </p:sp>
      <p:pic>
        <p:nvPicPr>
          <p:cNvPr id="2" name="Audio 1">
            <a:hlinkClick r:id="" action="ppaction://media"/>
          </p:cNvPr>
          <p:cNvPicPr>
            <a:picLocks noChangeAspect="1"/>
          </p:cNvPicPr>
          <p:nvPr>
            <a:audioFile r:link="rId5"/>
            <p:extLst>
              <p:ext uri="{DAA4B4D4-6D71-4841-9C94-3DE7FCFB9230}">
                <p14:media xmlns:p14="http://schemas.microsoft.com/office/powerpoint/2010/main" r:embed="rId4"/>
              </p:ext>
            </p:extLst>
          </p:nvPr>
        </p:nvPicPr>
        <p:blipFill>
          <a:blip r:embed="rId8"/>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2094668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62936"/>
    </mc:Choice>
    <mc:Fallback xmlns="">
      <p:transition spd="slow" advTm="162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Non-Atomic Shared Data</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17</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699748"/>
          </a:xfrm>
          <a:prstGeom prst="rect">
            <a:avLst/>
          </a:prstGeom>
          <a:noFill/>
        </p:spPr>
        <p:txBody>
          <a:bodyPr wrap="square" rtlCol="0">
            <a:spAutoFit/>
          </a:bodyPr>
          <a:lstStyle/>
          <a:p>
            <a:pPr marL="342900" indent="-342900">
              <a:lnSpc>
                <a:spcPct val="90000"/>
              </a:lnSpc>
              <a:buFont typeface="Arial" panose="020B0604020202020204" pitchFamily="34" charset="0"/>
              <a:buChar char="•"/>
            </a:pPr>
            <a:r>
              <a:rPr lang="en-US" sz="2200" b="1" dirty="0"/>
              <a:t>Problem</a:t>
            </a:r>
          </a:p>
          <a:p>
            <a:pPr marL="800100" lvl="1" indent="-342900">
              <a:lnSpc>
                <a:spcPct val="90000"/>
              </a:lnSpc>
              <a:buFont typeface="Arial" panose="020B0604020202020204" pitchFamily="34" charset="0"/>
              <a:buChar char="•"/>
            </a:pPr>
            <a:r>
              <a:rPr lang="en-US" sz="2000" b="1" dirty="0"/>
              <a:t>An interrupt at the wrong time will lead to half-updated data in DT</a:t>
            </a:r>
          </a:p>
          <a:p>
            <a:pPr marL="342900" indent="-342900">
              <a:lnSpc>
                <a:spcPct val="90000"/>
              </a:lnSpc>
              <a:buFont typeface="Arial" panose="020B0604020202020204" pitchFamily="34" charset="0"/>
              <a:buChar char="•"/>
            </a:pPr>
            <a:endParaRPr lang="en-US" sz="2200" b="1" dirty="0"/>
          </a:p>
          <a:p>
            <a:pPr marL="342900" indent="-342900">
              <a:lnSpc>
                <a:spcPct val="90000"/>
              </a:lnSpc>
              <a:buFont typeface="Arial" panose="020B0604020202020204" pitchFamily="34" charset="0"/>
              <a:buChar char="•"/>
            </a:pPr>
            <a:r>
              <a:rPr lang="en-US" sz="2200" b="1" dirty="0"/>
              <a:t>Failure Case</a:t>
            </a:r>
          </a:p>
          <a:p>
            <a:pPr marL="800100" lvl="1" indent="-342900">
              <a:lnSpc>
                <a:spcPct val="90000"/>
              </a:lnSpc>
              <a:buFont typeface="Arial" panose="020B0604020202020204" pitchFamily="34" charset="0"/>
              <a:buChar char="•"/>
            </a:pPr>
            <a:r>
              <a:rPr lang="en-US" b="1" dirty="0" err="1"/>
              <a:t>TimerVal</a:t>
            </a:r>
            <a:r>
              <a:rPr lang="en-US" b="1" dirty="0"/>
              <a:t> is {10, 23, 59, 59} (10th day, 23:59:59)</a:t>
            </a:r>
          </a:p>
          <a:p>
            <a:pPr marL="800100" lvl="1" indent="-342900">
              <a:lnSpc>
                <a:spcPct val="90000"/>
              </a:lnSpc>
              <a:buFont typeface="Arial" panose="020B0604020202020204" pitchFamily="34" charset="0"/>
              <a:buChar char="•"/>
            </a:pPr>
            <a:r>
              <a:rPr lang="en-US" b="1" dirty="0"/>
              <a:t>Task code calls </a:t>
            </a:r>
            <a:r>
              <a:rPr lang="en-US" b="1" dirty="0" err="1"/>
              <a:t>GetDateTime</a:t>
            </a:r>
            <a:r>
              <a:rPr lang="en-US" b="1" dirty="0"/>
              <a:t>(), which starts copying the </a:t>
            </a:r>
            <a:r>
              <a:rPr lang="en-US" b="1" dirty="0" err="1"/>
              <a:t>TimerVal</a:t>
            </a:r>
            <a:r>
              <a:rPr lang="en-US" b="1" dirty="0"/>
              <a:t> fields to DT: day = 10, hour = 23</a:t>
            </a:r>
          </a:p>
          <a:p>
            <a:pPr marL="800100" lvl="1" indent="-342900">
              <a:lnSpc>
                <a:spcPct val="90000"/>
              </a:lnSpc>
              <a:buFont typeface="Arial" panose="020B0604020202020204" pitchFamily="34" charset="0"/>
              <a:buChar char="•"/>
            </a:pPr>
            <a:r>
              <a:rPr lang="en-US" b="1" dirty="0"/>
              <a:t>A timer interrupt occurs, which updates </a:t>
            </a:r>
            <a:r>
              <a:rPr lang="en-US" b="1" dirty="0" err="1"/>
              <a:t>TimerVal</a:t>
            </a:r>
            <a:r>
              <a:rPr lang="en-US" b="1" dirty="0"/>
              <a:t> to {11, 0, 0, 0}</a:t>
            </a:r>
          </a:p>
          <a:p>
            <a:pPr marL="800100" lvl="1" indent="-342900">
              <a:lnSpc>
                <a:spcPct val="90000"/>
              </a:lnSpc>
              <a:buFont typeface="Arial" panose="020B0604020202020204" pitchFamily="34" charset="0"/>
              <a:buChar char="•"/>
            </a:pPr>
            <a:r>
              <a:rPr lang="en-US" b="1" dirty="0" err="1"/>
              <a:t>GetDateTime</a:t>
            </a:r>
            <a:r>
              <a:rPr lang="en-US" b="1" dirty="0"/>
              <a:t>() resumes executing, copying  the remaining </a:t>
            </a:r>
            <a:r>
              <a:rPr lang="en-US" b="1" dirty="0" err="1"/>
              <a:t>TimerVal</a:t>
            </a:r>
            <a:r>
              <a:rPr lang="en-US" b="1" dirty="0"/>
              <a:t> fields to DT: minute = 0, second = 0</a:t>
            </a:r>
          </a:p>
          <a:p>
            <a:pPr marL="800100" lvl="1" indent="-342900">
              <a:lnSpc>
                <a:spcPct val="90000"/>
              </a:lnSpc>
              <a:buFont typeface="Arial" panose="020B0604020202020204" pitchFamily="34" charset="0"/>
              <a:buChar char="•"/>
            </a:pPr>
            <a:r>
              <a:rPr lang="en-US" b="1" dirty="0"/>
              <a:t>DT now has a time stamp of {10, 23, 0, 0}</a:t>
            </a:r>
          </a:p>
          <a:p>
            <a:pPr marL="800100" lvl="1" indent="-342900">
              <a:lnSpc>
                <a:spcPct val="90000"/>
              </a:lnSpc>
              <a:buFont typeface="Arial" panose="020B0604020202020204" pitchFamily="34" charset="0"/>
              <a:buChar char="•"/>
            </a:pPr>
            <a:r>
              <a:rPr lang="en-US" b="1" dirty="0">
                <a:solidFill>
                  <a:srgbClr val="FF0000"/>
                </a:solidFill>
              </a:rPr>
              <a:t>The system thinks time just jumped backwards one hour!</a:t>
            </a:r>
          </a:p>
          <a:p>
            <a:pPr marL="800100" lvl="1" indent="-342900">
              <a:lnSpc>
                <a:spcPct val="90000"/>
              </a:lnSpc>
              <a:buFont typeface="Arial" panose="020B0604020202020204" pitchFamily="34" charset="0"/>
              <a:buChar char="•"/>
            </a:pPr>
            <a:endParaRPr lang="en-US" b="1" dirty="0"/>
          </a:p>
          <a:p>
            <a:pPr marL="342900" indent="-342900">
              <a:buFont typeface="Arial" panose="020B0604020202020204" pitchFamily="34" charset="0"/>
              <a:buChar char="•"/>
            </a:pPr>
            <a:r>
              <a:rPr lang="en-US" sz="2200" b="1" dirty="0"/>
              <a:t>Fundamental problem – “race condition”</a:t>
            </a:r>
          </a:p>
          <a:p>
            <a:pPr marL="742950" lvl="1" indent="-285750">
              <a:buFont typeface="Arial" panose="020B0604020202020204" pitchFamily="34" charset="0"/>
              <a:buChar char="•"/>
            </a:pPr>
            <a:r>
              <a:rPr lang="en-US" b="1" dirty="0"/>
              <a:t>Preemption enables ISR to interrupt other code and possibly overwrite data</a:t>
            </a:r>
          </a:p>
          <a:p>
            <a:pPr marL="742950" lvl="1" indent="-285750">
              <a:buFont typeface="Arial" panose="020B0604020202020204" pitchFamily="34" charset="0"/>
              <a:buChar char="•"/>
            </a:pPr>
            <a:r>
              <a:rPr lang="en-US" b="1" dirty="0"/>
              <a:t>Must ensure </a:t>
            </a:r>
            <a:r>
              <a:rPr lang="en-US" b="1" i="1" dirty="0"/>
              <a:t>atomic (indivisible) </a:t>
            </a:r>
            <a:r>
              <a:rPr lang="en-US" b="1" dirty="0"/>
              <a:t>access to the object</a:t>
            </a:r>
          </a:p>
          <a:p>
            <a:pPr marL="800100" lvl="1" indent="-342900">
              <a:lnSpc>
                <a:spcPct val="90000"/>
              </a:lnSpc>
              <a:buFont typeface="Arial" panose="020B0604020202020204" pitchFamily="34" charset="0"/>
              <a:buChar char="•"/>
            </a:pPr>
            <a:endParaRPr lang="en-US" b="1" dirty="0"/>
          </a:p>
        </p:txBody>
      </p:sp>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541124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54118"/>
    </mc:Choice>
    <mc:Fallback xmlns="">
      <p:transition spd="slow" advTm="254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3" end="3"/>
                                            </p:txEl>
                                          </p:spTgt>
                                        </p:tgtEl>
                                        <p:attrNameLst>
                                          <p:attrName>style.visibility</p:attrName>
                                        </p:attrNameLst>
                                      </p:cBhvr>
                                      <p:to>
                                        <p:strVal val="visible"/>
                                      </p:to>
                                    </p:set>
                                    <p:animEffect transition="in" filter="fade">
                                      <p:cBhvr>
                                        <p:cTn id="16" dur="500"/>
                                        <p:tgtEl>
                                          <p:spTgt spid="7">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Effect transition="in" filter="fade">
                                      <p:cBhvr>
                                        <p:cTn id="21" dur="500"/>
                                        <p:tgtEl>
                                          <p:spTgt spid="7">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5" end="5"/>
                                            </p:txEl>
                                          </p:spTgt>
                                        </p:tgtEl>
                                        <p:attrNameLst>
                                          <p:attrName>style.visibility</p:attrName>
                                        </p:attrNameLst>
                                      </p:cBhvr>
                                      <p:to>
                                        <p:strVal val="visible"/>
                                      </p:to>
                                    </p:set>
                                    <p:animEffect transition="in" filter="fade">
                                      <p:cBhvr>
                                        <p:cTn id="26" dur="500"/>
                                        <p:tgtEl>
                                          <p:spTgt spid="7">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animEffect transition="in" filter="fade">
                                      <p:cBhvr>
                                        <p:cTn id="31" dur="500"/>
                                        <p:tgtEl>
                                          <p:spTgt spid="7">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7" end="7"/>
                                            </p:txEl>
                                          </p:spTgt>
                                        </p:tgtEl>
                                        <p:attrNameLst>
                                          <p:attrName>style.visibility</p:attrName>
                                        </p:attrNameLst>
                                      </p:cBhvr>
                                      <p:to>
                                        <p:strVal val="visible"/>
                                      </p:to>
                                    </p:set>
                                    <p:animEffect transition="in" filter="fade">
                                      <p:cBhvr>
                                        <p:cTn id="36" dur="500"/>
                                        <p:tgtEl>
                                          <p:spTgt spid="7">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8" end="8"/>
                                            </p:txEl>
                                          </p:spTgt>
                                        </p:tgtEl>
                                        <p:attrNameLst>
                                          <p:attrName>style.visibility</p:attrName>
                                        </p:attrNameLst>
                                      </p:cBhvr>
                                      <p:to>
                                        <p:strVal val="visible"/>
                                      </p:to>
                                    </p:set>
                                    <p:animEffect transition="in" filter="fade">
                                      <p:cBhvr>
                                        <p:cTn id="41" dur="500"/>
                                        <p:tgtEl>
                                          <p:spTgt spid="7">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9" end="9"/>
                                            </p:txEl>
                                          </p:spTgt>
                                        </p:tgtEl>
                                        <p:attrNameLst>
                                          <p:attrName>style.visibility</p:attrName>
                                        </p:attrNameLst>
                                      </p:cBhvr>
                                      <p:to>
                                        <p:strVal val="visible"/>
                                      </p:to>
                                    </p:set>
                                    <p:animEffect transition="in" filter="fade">
                                      <p:cBhvr>
                                        <p:cTn id="46" dur="500"/>
                                        <p:tgtEl>
                                          <p:spTgt spid="7">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7">
                                            <p:txEl>
                                              <p:pRg st="11" end="11"/>
                                            </p:txEl>
                                          </p:spTgt>
                                        </p:tgtEl>
                                        <p:attrNameLst>
                                          <p:attrName>style.visibility</p:attrName>
                                        </p:attrNameLst>
                                      </p:cBhvr>
                                      <p:to>
                                        <p:strVal val="visible"/>
                                      </p:to>
                                    </p:set>
                                    <p:animEffect transition="in" filter="fade">
                                      <p:cBhvr>
                                        <p:cTn id="51" dur="500"/>
                                        <p:tgtEl>
                                          <p:spTgt spid="7">
                                            <p:txEl>
                                              <p:pRg st="11" end="11"/>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7">
                                            <p:txEl>
                                              <p:pRg st="12" end="12"/>
                                            </p:txEl>
                                          </p:spTgt>
                                        </p:tgtEl>
                                        <p:attrNameLst>
                                          <p:attrName>style.visibility</p:attrName>
                                        </p:attrNameLst>
                                      </p:cBhvr>
                                      <p:to>
                                        <p:strVal val="visible"/>
                                      </p:to>
                                    </p:set>
                                    <p:animEffect transition="in" filter="fade">
                                      <p:cBhvr>
                                        <p:cTn id="56" dur="500"/>
                                        <p:tgtEl>
                                          <p:spTgt spid="7">
                                            <p:txEl>
                                              <p:pRg st="12" end="12"/>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7">
                                            <p:txEl>
                                              <p:pRg st="13" end="13"/>
                                            </p:txEl>
                                          </p:spTgt>
                                        </p:tgtEl>
                                        <p:attrNameLst>
                                          <p:attrName>style.visibility</p:attrName>
                                        </p:attrNameLst>
                                      </p:cBhvr>
                                      <p:to>
                                        <p:strVal val="visible"/>
                                      </p:to>
                                    </p:set>
                                    <p:animEffect transition="in" filter="fade">
                                      <p:cBhvr>
                                        <p:cTn id="61" dur="500"/>
                                        <p:tgtEl>
                                          <p:spTgt spid="7">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2"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Examining the Problem More Closely</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18</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2086725"/>
          </a:xfrm>
          <a:prstGeom prst="rect">
            <a:avLst/>
          </a:prstGeom>
          <a:noFill/>
        </p:spPr>
        <p:txBody>
          <a:bodyPr wrap="square" rtlCol="0">
            <a:spAutoFit/>
          </a:bodyPr>
          <a:lstStyle/>
          <a:p>
            <a:pPr marL="342900" indent="-342900">
              <a:lnSpc>
                <a:spcPct val="90000"/>
              </a:lnSpc>
              <a:buFont typeface="Arial" panose="020B0604020202020204" pitchFamily="34" charset="0"/>
              <a:buChar char="•"/>
            </a:pPr>
            <a:r>
              <a:rPr lang="en-US" sz="2200" b="1" dirty="0"/>
              <a:t>Must protect any data object which both</a:t>
            </a:r>
          </a:p>
          <a:p>
            <a:pPr marL="800100" lvl="1" indent="-342900">
              <a:lnSpc>
                <a:spcPct val="90000"/>
              </a:lnSpc>
              <a:buFont typeface="Arial" panose="020B0604020202020204" pitchFamily="34" charset="0"/>
              <a:buChar char="•"/>
            </a:pPr>
            <a:r>
              <a:rPr lang="en-US" sz="2000" b="1" dirty="0"/>
              <a:t>requires multiple instructions to read or write (non-atomic access), </a:t>
            </a:r>
          </a:p>
          <a:p>
            <a:pPr lvl="1">
              <a:lnSpc>
                <a:spcPct val="90000"/>
              </a:lnSpc>
            </a:pPr>
            <a:r>
              <a:rPr lang="en-US" sz="2000" b="1" dirty="0"/>
              <a:t>and</a:t>
            </a:r>
          </a:p>
          <a:p>
            <a:pPr marL="800100" lvl="1" indent="-342900">
              <a:lnSpc>
                <a:spcPct val="90000"/>
              </a:lnSpc>
              <a:buFont typeface="Arial" panose="020B0604020202020204" pitchFamily="34" charset="0"/>
              <a:buChar char="•"/>
            </a:pPr>
            <a:r>
              <a:rPr lang="en-US" sz="2000" b="1" dirty="0"/>
              <a:t>is potentially written by an ISR</a:t>
            </a:r>
          </a:p>
          <a:p>
            <a:pPr marL="342900" indent="-342900">
              <a:lnSpc>
                <a:spcPct val="90000"/>
              </a:lnSpc>
              <a:buFont typeface="Arial" panose="020B0604020202020204" pitchFamily="34" charset="0"/>
              <a:buChar char="•"/>
            </a:pPr>
            <a:endParaRPr lang="en-US" sz="2200" b="1" dirty="0"/>
          </a:p>
          <a:p>
            <a:pPr marL="342900" indent="-342900">
              <a:lnSpc>
                <a:spcPct val="90000"/>
              </a:lnSpc>
              <a:buFont typeface="Arial" panose="020B0604020202020204" pitchFamily="34" charset="0"/>
              <a:buChar char="•"/>
            </a:pPr>
            <a:endParaRPr lang="en-US" sz="2200" b="1" dirty="0"/>
          </a:p>
          <a:p>
            <a:pPr marL="800100" lvl="1" indent="-342900">
              <a:lnSpc>
                <a:spcPct val="90000"/>
              </a:lnSpc>
              <a:buFont typeface="Arial" panose="020B0604020202020204" pitchFamily="34" charset="0"/>
              <a:buChar char="•"/>
            </a:pPr>
            <a:endParaRPr lang="en-US" b="1" dirty="0"/>
          </a:p>
        </p:txBody>
      </p:sp>
      <p:sp>
        <p:nvSpPr>
          <p:cNvPr id="8" name="Text Box 4"/>
          <p:cNvSpPr txBox="1">
            <a:spLocks noChangeArrowheads="1"/>
          </p:cNvSpPr>
          <p:nvPr>
            <p:custDataLst>
              <p:tags r:id="rId2"/>
            </p:custDataLst>
          </p:nvPr>
        </p:nvSpPr>
        <p:spPr bwMode="auto">
          <a:xfrm>
            <a:off x="1371600" y="2743200"/>
            <a:ext cx="5715000" cy="3527119"/>
          </a:xfrm>
          <a:prstGeom prst="rect">
            <a:avLst/>
          </a:prstGeom>
          <a:solidFill>
            <a:srgbClr val="DDDDDD"/>
          </a:solidFill>
          <a:ln w="9525">
            <a:solidFill>
              <a:schemeClr val="accent2"/>
            </a:solidFill>
            <a:miter lim="800000"/>
            <a:headEnd/>
            <a:tailEnd/>
          </a:ln>
          <a:effectLst/>
        </p:spPr>
        <p:txBody>
          <a:bodyPr wrap="square">
            <a:spAutoFit/>
          </a:bodyPr>
          <a:lstStyle/>
          <a:p>
            <a:pPr eaLnBrk="1" hangingPunct="1">
              <a:spcBef>
                <a:spcPct val="20000"/>
              </a:spcBef>
              <a:buClr>
                <a:srgbClr val="0000FF"/>
              </a:buClr>
              <a:buFont typeface="Wingdings" pitchFamily="2" charset="2"/>
              <a:buNone/>
              <a:defRPr/>
            </a:pPr>
            <a:r>
              <a:rPr lang="en-US" sz="1800" b="1" dirty="0">
                <a:latin typeface="Courier New" pitchFamily="49" charset="0"/>
                <a:cs typeface="Courier New" pitchFamily="49" charset="0"/>
              </a:rPr>
              <a:t>void </a:t>
            </a:r>
            <a:r>
              <a:rPr lang="en-US" sz="1800" b="1" dirty="0" err="1">
                <a:latin typeface="Courier New" pitchFamily="49" charset="0"/>
                <a:cs typeface="Courier New" pitchFamily="49" charset="0"/>
              </a:rPr>
              <a:t>GetDateTime</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DateTimeType</a:t>
            </a:r>
            <a:r>
              <a:rPr lang="en-US" sz="1800" b="1" dirty="0">
                <a:latin typeface="Courier New" pitchFamily="49" charset="0"/>
                <a:cs typeface="Courier New" pitchFamily="49" charset="0"/>
              </a:rPr>
              <a:t> * DT){</a:t>
            </a:r>
          </a:p>
          <a:p>
            <a:pPr eaLnBrk="1" hangingPunct="1">
              <a:spcBef>
                <a:spcPct val="20000"/>
              </a:spcBef>
              <a:buClr>
                <a:srgbClr val="0000FF"/>
              </a:buClr>
              <a:buFont typeface="Wingdings" pitchFamily="2" charset="2"/>
              <a:buNone/>
              <a:defRPr/>
            </a:pPr>
            <a:r>
              <a:rPr lang="en-US" sz="1800" b="1" dirty="0">
                <a:latin typeface="Courier New" pitchFamily="49" charset="0"/>
                <a:cs typeface="Courier New" pitchFamily="49" charset="0"/>
              </a:rPr>
              <a:t> uint32_t m;</a:t>
            </a:r>
          </a:p>
          <a:p>
            <a:pPr marL="342900" indent="-342900">
              <a:lnSpc>
                <a:spcPct val="90000"/>
              </a:lnSpc>
              <a:spcBef>
                <a:spcPct val="20000"/>
              </a:spcBef>
              <a:defRPr/>
            </a:pPr>
            <a:r>
              <a:rPr lang="en-US" sz="1800" b="1" dirty="0">
                <a:latin typeface="Courier New" pitchFamily="49" charset="0"/>
                <a:cs typeface="Courier New" pitchFamily="49" charset="0"/>
              </a:rPr>
              <a:t> m = __</a:t>
            </a:r>
            <a:r>
              <a:rPr lang="en-US" sz="1800" b="1" dirty="0" err="1">
                <a:latin typeface="Courier New" pitchFamily="49" charset="0"/>
                <a:cs typeface="Courier New" pitchFamily="49" charset="0"/>
              </a:rPr>
              <a:t>get_PRIMASK</a:t>
            </a:r>
            <a:r>
              <a:rPr lang="en-US" sz="1800" b="1" dirty="0">
                <a:latin typeface="Courier New" pitchFamily="49" charset="0"/>
                <a:cs typeface="Courier New" pitchFamily="49" charset="0"/>
              </a:rPr>
              <a:t>();</a:t>
            </a:r>
          </a:p>
          <a:p>
            <a:pPr marL="342900" indent="-342900">
              <a:lnSpc>
                <a:spcPct val="90000"/>
              </a:lnSpc>
              <a:spcBef>
                <a:spcPct val="20000"/>
              </a:spcBef>
              <a:defRPr/>
            </a:pPr>
            <a:r>
              <a:rPr lang="en-US" sz="1800" b="1" dirty="0">
                <a:latin typeface="Courier New" pitchFamily="49" charset="0"/>
                <a:cs typeface="Courier New" pitchFamily="49" charset="0"/>
              </a:rPr>
              <a:t> __</a:t>
            </a:r>
            <a:r>
              <a:rPr lang="en-US" sz="1800" b="1" dirty="0" err="1">
                <a:latin typeface="Courier New" pitchFamily="49" charset="0"/>
                <a:cs typeface="Courier New" pitchFamily="49" charset="0"/>
              </a:rPr>
              <a:t>disable_irq</a:t>
            </a:r>
            <a:r>
              <a:rPr lang="en-US" sz="1800" b="1" dirty="0">
                <a:latin typeface="Courier New" pitchFamily="49" charset="0"/>
                <a:cs typeface="Courier New" pitchFamily="49" charset="0"/>
              </a:rPr>
              <a:t>(); </a:t>
            </a:r>
          </a:p>
          <a:p>
            <a:pPr marL="342900" indent="-342900">
              <a:lnSpc>
                <a:spcPct val="90000"/>
              </a:lnSpc>
              <a:spcBef>
                <a:spcPct val="20000"/>
              </a:spcBef>
              <a:defRPr/>
            </a:pPr>
            <a:endParaRPr lang="en-US" sz="1800" b="1" dirty="0">
              <a:latin typeface="Courier New" pitchFamily="49" charset="0"/>
              <a:cs typeface="Courier New" pitchFamily="49" charset="0"/>
            </a:endParaRPr>
          </a:p>
          <a:p>
            <a:pPr marL="342900" indent="-342900">
              <a:lnSpc>
                <a:spcPct val="90000"/>
              </a:lnSpc>
              <a:spcBef>
                <a:spcPct val="20000"/>
              </a:spcBef>
              <a:defRPr/>
            </a:pPr>
            <a:r>
              <a:rPr lang="en-US" sz="1800" b="1" dirty="0">
                <a:latin typeface="Courier New" pitchFamily="49" charset="0"/>
                <a:cs typeface="Courier New" pitchFamily="49" charset="0"/>
              </a:rPr>
              <a:t> DT-&gt;day = </a:t>
            </a:r>
            <a:r>
              <a:rPr lang="en-US" sz="1800" b="1" dirty="0" err="1">
                <a:latin typeface="Courier New" pitchFamily="49" charset="0"/>
                <a:cs typeface="Courier New" pitchFamily="49" charset="0"/>
              </a:rPr>
              <a:t>TimerVal.day</a:t>
            </a:r>
            <a:r>
              <a:rPr lang="en-US" sz="1800" b="1" dirty="0">
                <a:latin typeface="Courier New" pitchFamily="49" charset="0"/>
                <a:cs typeface="Courier New" pitchFamily="49" charset="0"/>
              </a:rPr>
              <a:t>;</a:t>
            </a:r>
          </a:p>
          <a:p>
            <a:pPr eaLnBrk="1" hangingPunct="1">
              <a:spcBef>
                <a:spcPct val="20000"/>
              </a:spcBef>
              <a:buClr>
                <a:srgbClr val="0000FF"/>
              </a:buClr>
              <a:buFont typeface="Wingdings" pitchFamily="2" charset="2"/>
              <a:buNone/>
              <a:defRPr/>
            </a:pPr>
            <a:r>
              <a:rPr lang="en-US" sz="1800" b="1" dirty="0">
                <a:latin typeface="Courier New" pitchFamily="49" charset="0"/>
                <a:cs typeface="Courier New" pitchFamily="49" charset="0"/>
              </a:rPr>
              <a:t> DT-&gt;hour = </a:t>
            </a:r>
            <a:r>
              <a:rPr lang="en-US" sz="1800" b="1" dirty="0" err="1">
                <a:latin typeface="Courier New" pitchFamily="49" charset="0"/>
                <a:cs typeface="Courier New" pitchFamily="49" charset="0"/>
              </a:rPr>
              <a:t>TimerVal.hour</a:t>
            </a:r>
            <a:r>
              <a:rPr lang="en-US" sz="1800" b="1" dirty="0">
                <a:latin typeface="Courier New" pitchFamily="49" charset="0"/>
                <a:cs typeface="Courier New" pitchFamily="49" charset="0"/>
              </a:rPr>
              <a:t>;</a:t>
            </a:r>
          </a:p>
          <a:p>
            <a:pPr eaLnBrk="1" hangingPunct="1">
              <a:spcBef>
                <a:spcPct val="20000"/>
              </a:spcBef>
              <a:buClr>
                <a:srgbClr val="0000FF"/>
              </a:buClr>
              <a:defRPr/>
            </a:pPr>
            <a:r>
              <a:rPr lang="en-US" sz="1800" b="1" dirty="0">
                <a:latin typeface="Courier New" pitchFamily="49" charset="0"/>
                <a:cs typeface="Courier New" pitchFamily="49" charset="0"/>
              </a:rPr>
              <a:t> DT-&gt;minute = </a:t>
            </a:r>
            <a:r>
              <a:rPr lang="en-US" sz="1800" b="1" dirty="0" err="1">
                <a:latin typeface="Courier New" pitchFamily="49" charset="0"/>
                <a:cs typeface="Courier New" pitchFamily="49" charset="0"/>
              </a:rPr>
              <a:t>TimerVal.minute</a:t>
            </a:r>
            <a:r>
              <a:rPr lang="en-US" sz="1800" b="1" dirty="0">
                <a:latin typeface="Courier New" pitchFamily="49" charset="0"/>
                <a:cs typeface="Courier New" pitchFamily="49" charset="0"/>
              </a:rPr>
              <a:t>;</a:t>
            </a:r>
          </a:p>
          <a:p>
            <a:pPr eaLnBrk="1" hangingPunct="1">
              <a:spcBef>
                <a:spcPct val="20000"/>
              </a:spcBef>
              <a:buClr>
                <a:srgbClr val="0000FF"/>
              </a:buClr>
              <a:defRPr/>
            </a:pPr>
            <a:r>
              <a:rPr lang="en-US" sz="1800" b="1" dirty="0">
                <a:latin typeface="Courier New" pitchFamily="49" charset="0"/>
                <a:cs typeface="Courier New" pitchFamily="49" charset="0"/>
              </a:rPr>
              <a:t> DT-&gt;second = </a:t>
            </a:r>
            <a:r>
              <a:rPr lang="en-US" sz="1800" b="1" dirty="0" err="1">
                <a:latin typeface="Courier New" pitchFamily="49" charset="0"/>
                <a:cs typeface="Courier New" pitchFamily="49" charset="0"/>
              </a:rPr>
              <a:t>TimerVal.second</a:t>
            </a:r>
            <a:r>
              <a:rPr lang="en-US" sz="1800" b="1" dirty="0">
                <a:latin typeface="Courier New" pitchFamily="49" charset="0"/>
                <a:cs typeface="Courier New" pitchFamily="49" charset="0"/>
              </a:rPr>
              <a:t>;</a:t>
            </a:r>
          </a:p>
          <a:p>
            <a:pPr marL="342900" indent="-342900">
              <a:lnSpc>
                <a:spcPct val="90000"/>
              </a:lnSpc>
              <a:spcBef>
                <a:spcPct val="20000"/>
              </a:spcBef>
              <a:defRPr/>
            </a:pPr>
            <a:r>
              <a:rPr lang="en-US" sz="1800" b="1" dirty="0">
                <a:latin typeface="Courier New" pitchFamily="49" charset="0"/>
                <a:cs typeface="Courier New" pitchFamily="49" charset="0"/>
              </a:rPr>
              <a:t> __</a:t>
            </a:r>
            <a:r>
              <a:rPr lang="en-US" sz="1800" b="1" dirty="0" err="1">
                <a:latin typeface="Courier New" pitchFamily="49" charset="0"/>
                <a:cs typeface="Courier New" pitchFamily="49" charset="0"/>
              </a:rPr>
              <a:t>set_PRIMASK</a:t>
            </a:r>
            <a:r>
              <a:rPr lang="en-US" sz="1800" b="1" dirty="0">
                <a:latin typeface="Courier New" pitchFamily="49" charset="0"/>
                <a:cs typeface="Courier New" pitchFamily="49" charset="0"/>
              </a:rPr>
              <a:t>(m);</a:t>
            </a:r>
          </a:p>
          <a:p>
            <a:pPr marL="342900" indent="-342900">
              <a:lnSpc>
                <a:spcPct val="90000"/>
              </a:lnSpc>
              <a:spcBef>
                <a:spcPct val="20000"/>
              </a:spcBef>
              <a:defRPr/>
            </a:pPr>
            <a:r>
              <a:rPr lang="en-US" sz="1800" b="1" dirty="0">
                <a:latin typeface="Courier New" pitchFamily="49" charset="0"/>
                <a:cs typeface="Courier New" pitchFamily="49" charset="0"/>
              </a:rPr>
              <a:t>}</a:t>
            </a:r>
          </a:p>
        </p:txBody>
      </p:sp>
      <p:pic>
        <p:nvPicPr>
          <p:cNvPr id="2" name="Audi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4483944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16136"/>
    </mc:Choice>
    <mc:Fallback xmlns="">
      <p:transition spd="slow" advTm="516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19</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8" name="TextBox 7"/>
          <p:cNvSpPr txBox="1"/>
          <p:nvPr/>
        </p:nvSpPr>
        <p:spPr>
          <a:xfrm>
            <a:off x="304800" y="2482570"/>
            <a:ext cx="8458200" cy="920252"/>
          </a:xfrm>
          <a:prstGeom prst="rect">
            <a:avLst/>
          </a:prstGeom>
          <a:noFill/>
        </p:spPr>
        <p:txBody>
          <a:bodyPr wrap="square" rtlCol="0">
            <a:spAutoFit/>
          </a:bodyPr>
          <a:lstStyle/>
          <a:p>
            <a:pPr algn="ctr">
              <a:lnSpc>
                <a:spcPct val="150000"/>
              </a:lnSpc>
            </a:pPr>
            <a:r>
              <a:rPr lang="en-US" sz="4000" b="1" dirty="0"/>
              <a:t>The End!</a:t>
            </a:r>
            <a:endParaRPr lang="en-US" sz="3200" b="1" dirty="0"/>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825356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6953"/>
    </mc:Choice>
    <mc:Fallback xmlns="">
      <p:transition spd="slow" advTm="26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mj-lt"/>
                <a:cs typeface="B Titr" panose="00000700000000000000" pitchFamily="2" charset="-78"/>
              </a:rPr>
              <a:t>Copyright Notice</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2</a:t>
            </a:fld>
            <a:endParaRPr lang="en-US" dirty="0">
              <a:latin typeface="+mj-lt"/>
            </a:endParaRPr>
          </a:p>
        </p:txBody>
      </p:sp>
      <p:sp>
        <p:nvSpPr>
          <p:cNvPr id="206" name="TextBox 205"/>
          <p:cNvSpPr txBox="1"/>
          <p:nvPr/>
        </p:nvSpPr>
        <p:spPr>
          <a:xfrm>
            <a:off x="457200" y="1143000"/>
            <a:ext cx="8275627" cy="3123932"/>
          </a:xfrm>
          <a:prstGeom prst="rect">
            <a:avLst/>
          </a:prstGeom>
          <a:noFill/>
        </p:spPr>
        <p:txBody>
          <a:bodyPr wrap="square" rtlCol="0">
            <a:spAutoFit/>
          </a:bodyPr>
          <a:lstStyle/>
          <a:p>
            <a:r>
              <a:rPr lang="en-US" sz="2000" b="1" dirty="0"/>
              <a:t>Parts (text &amp; figures) of this lecture are adopted from:</a:t>
            </a:r>
          </a:p>
          <a:p>
            <a:pPr marL="457200" indent="-457200">
              <a:lnSpc>
                <a:spcPct val="150000"/>
              </a:lnSpc>
              <a:buFont typeface="Arial" panose="020B0604020202020204" pitchFamily="34" charset="0"/>
              <a:buChar char="•"/>
            </a:pPr>
            <a:r>
              <a:rPr lang="en-US" sz="2000" b="1" dirty="0"/>
              <a:t>Cortex™-M3 Revision r2p1 Technical Reference Manual</a:t>
            </a:r>
          </a:p>
          <a:p>
            <a:pPr marL="457200" indent="-457200">
              <a:lnSpc>
                <a:spcPct val="150000"/>
              </a:lnSpc>
              <a:buFont typeface="Arial" panose="020B0604020202020204" pitchFamily="34" charset="0"/>
              <a:buChar char="•"/>
            </a:pPr>
            <a:endParaRPr lang="en-US" sz="2000" b="1" dirty="0"/>
          </a:p>
          <a:p>
            <a:pPr marL="457200" indent="-457200">
              <a:lnSpc>
                <a:spcPct val="150000"/>
              </a:lnSpc>
              <a:buFont typeface="Arial" panose="020B0604020202020204" pitchFamily="34" charset="0"/>
              <a:buChar char="•"/>
            </a:pPr>
            <a:r>
              <a:rPr lang="en-US" sz="2000" b="1" dirty="0"/>
              <a:t>ARMv7-M Architecture Reference Manual</a:t>
            </a:r>
            <a:endParaRPr lang="fa-IR" sz="2000" b="1" dirty="0"/>
          </a:p>
          <a:p>
            <a:pPr marL="457200" indent="-457200">
              <a:lnSpc>
                <a:spcPct val="150000"/>
              </a:lnSpc>
              <a:buFont typeface="Arial" panose="020B0604020202020204" pitchFamily="34" charset="0"/>
              <a:buChar char="•"/>
            </a:pPr>
            <a:endParaRPr lang="en-US" b="1" dirty="0">
              <a:cs typeface="B Nazanin" pitchFamily="2" charset="-78"/>
            </a:endParaRPr>
          </a:p>
          <a:p>
            <a:pPr marL="457200" indent="-457200">
              <a:lnSpc>
                <a:spcPct val="150000"/>
              </a:lnSpc>
              <a:buFont typeface="Arial" panose="020B0604020202020204" pitchFamily="34" charset="0"/>
              <a:buChar char="•"/>
            </a:pPr>
            <a:r>
              <a:rPr lang="en-US" sz="2000" b="1" dirty="0">
                <a:cs typeface="B Nazanin" pitchFamily="2" charset="-78"/>
              </a:rPr>
              <a:t>Atmel | SMART ARM-based MCU DATASHEET, SAM3X / SAM3A Series, Atmel-11057C-ATARM-SAM3X-SAM3A-Datasheet_23-Mar-15</a:t>
            </a:r>
            <a:endParaRPr lang="fa-IR" b="1" dirty="0">
              <a:cs typeface="B Nazanin" pitchFamily="2" charset="-78"/>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873199853"/>
      </p:ext>
    </p:extLst>
  </p:cSld>
  <p:clrMapOvr>
    <a:masterClrMapping/>
  </p:clrMapOvr>
  <mc:AlternateContent xmlns:mc="http://schemas.openxmlformats.org/markup-compatibility/2006" xmlns:p14="http://schemas.microsoft.com/office/powerpoint/2010/main">
    <mc:Choice Requires="p14">
      <p:transition spd="slow" p14:dur="2000" advTm="1942"/>
    </mc:Choice>
    <mc:Fallback xmlns="">
      <p:transition spd="slow" advTm="1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3</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8" name="TextBox 7"/>
          <p:cNvSpPr txBox="1"/>
          <p:nvPr/>
        </p:nvSpPr>
        <p:spPr>
          <a:xfrm>
            <a:off x="304800" y="2667000"/>
            <a:ext cx="8458200" cy="837473"/>
          </a:xfrm>
          <a:prstGeom prst="rect">
            <a:avLst/>
          </a:prstGeom>
          <a:noFill/>
        </p:spPr>
        <p:txBody>
          <a:bodyPr wrap="square" rtlCol="0">
            <a:spAutoFit/>
          </a:bodyPr>
          <a:lstStyle/>
          <a:p>
            <a:pPr algn="ctr">
              <a:lnSpc>
                <a:spcPct val="150000"/>
              </a:lnSpc>
            </a:pPr>
            <a:r>
              <a:rPr lang="en-US" sz="3600" b="1" dirty="0"/>
              <a:t>Interrupts (2)</a:t>
            </a:r>
            <a:endParaRPr lang="en-US" sz="3600" b="1" baseline="30000" dirty="0"/>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9328055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8992"/>
    </mc:Choice>
    <mc:Fallback xmlns="">
      <p:transition spd="slow" advTm="18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Interrupts Handling</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4</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5078313"/>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Functions to access the NVIC</a:t>
            </a:r>
          </a:p>
          <a:p>
            <a:pPr lvl="1">
              <a:lnSpc>
                <a:spcPct val="200000"/>
              </a:lnSpc>
            </a:pPr>
            <a:r>
              <a:rPr lang="en-US" b="1" dirty="0"/>
              <a:t>	</a:t>
            </a:r>
            <a:r>
              <a:rPr lang="en-US" b="1" dirty="0">
                <a:solidFill>
                  <a:srgbClr val="0B5CB5"/>
                </a:solidFill>
              </a:rPr>
              <a:t>void 	</a:t>
            </a:r>
            <a:r>
              <a:rPr lang="en-US" b="1" dirty="0" err="1">
                <a:solidFill>
                  <a:srgbClr val="0B5CB5"/>
                </a:solidFill>
              </a:rPr>
              <a:t>NVIC_EnableIRQ</a:t>
            </a:r>
            <a:r>
              <a:rPr lang="en-US" b="1" dirty="0">
                <a:solidFill>
                  <a:srgbClr val="0B5CB5"/>
                </a:solidFill>
              </a:rPr>
              <a:t> (</a:t>
            </a:r>
            <a:r>
              <a:rPr lang="en-US" b="1" dirty="0" err="1">
                <a:solidFill>
                  <a:srgbClr val="0B5CB5"/>
                </a:solidFill>
              </a:rPr>
              <a:t>IRQn_Type</a:t>
            </a:r>
            <a:r>
              <a:rPr lang="en-US" b="1" dirty="0">
                <a:solidFill>
                  <a:srgbClr val="0B5CB5"/>
                </a:solidFill>
              </a:rPr>
              <a:t> </a:t>
            </a:r>
            <a:r>
              <a:rPr lang="en-US" b="1" dirty="0" err="1">
                <a:solidFill>
                  <a:srgbClr val="0B5CB5"/>
                </a:solidFill>
              </a:rPr>
              <a:t>IRQn</a:t>
            </a:r>
            <a:r>
              <a:rPr lang="en-US" b="1" dirty="0">
                <a:solidFill>
                  <a:srgbClr val="0B5CB5"/>
                </a:solidFill>
              </a:rPr>
              <a:t>)</a:t>
            </a:r>
          </a:p>
          <a:p>
            <a:pPr lvl="1">
              <a:lnSpc>
                <a:spcPct val="200000"/>
              </a:lnSpc>
            </a:pPr>
            <a:r>
              <a:rPr lang="en-US" b="1" dirty="0"/>
              <a:t>		enables the specified device specific interrupt IRQ</a:t>
            </a:r>
          </a:p>
          <a:p>
            <a:pPr lvl="1">
              <a:lnSpc>
                <a:spcPct val="200000"/>
              </a:lnSpc>
            </a:pPr>
            <a:r>
              <a:rPr lang="en-US" b="1" dirty="0">
                <a:solidFill>
                  <a:srgbClr val="0B5CB5"/>
                </a:solidFill>
              </a:rPr>
              <a:t>	uint32_t  </a:t>
            </a:r>
            <a:r>
              <a:rPr lang="en-US" b="1" dirty="0" err="1">
                <a:solidFill>
                  <a:srgbClr val="0B5CB5"/>
                </a:solidFill>
              </a:rPr>
              <a:t>NVIC_GetEnableIRQ</a:t>
            </a:r>
            <a:r>
              <a:rPr lang="en-US" b="1" dirty="0">
                <a:solidFill>
                  <a:srgbClr val="0B5CB5"/>
                </a:solidFill>
              </a:rPr>
              <a:t> (</a:t>
            </a:r>
            <a:r>
              <a:rPr lang="en-US" b="1" dirty="0" err="1">
                <a:solidFill>
                  <a:srgbClr val="0B5CB5"/>
                </a:solidFill>
              </a:rPr>
              <a:t>IRQn_Type</a:t>
            </a:r>
            <a:r>
              <a:rPr lang="en-US" b="1" dirty="0">
                <a:solidFill>
                  <a:srgbClr val="0B5CB5"/>
                </a:solidFill>
              </a:rPr>
              <a:t> </a:t>
            </a:r>
            <a:r>
              <a:rPr lang="en-US" b="1" dirty="0" err="1">
                <a:solidFill>
                  <a:srgbClr val="0B5CB5"/>
                </a:solidFill>
              </a:rPr>
              <a:t>IRQn</a:t>
            </a:r>
            <a:r>
              <a:rPr lang="en-US" b="1" dirty="0">
                <a:solidFill>
                  <a:srgbClr val="0B5CB5"/>
                </a:solidFill>
              </a:rPr>
              <a:t>)</a:t>
            </a:r>
          </a:p>
          <a:p>
            <a:pPr lvl="1">
              <a:lnSpc>
                <a:spcPct val="200000"/>
              </a:lnSpc>
            </a:pPr>
            <a:r>
              <a:rPr lang="en-US" b="1" dirty="0">
                <a:solidFill>
                  <a:srgbClr val="0B5CB5"/>
                </a:solidFill>
              </a:rPr>
              <a:t>	void 	</a:t>
            </a:r>
            <a:r>
              <a:rPr lang="en-US" b="1" dirty="0" err="1">
                <a:solidFill>
                  <a:srgbClr val="0B5CB5"/>
                </a:solidFill>
              </a:rPr>
              <a:t>NVIC_DisableIRQ</a:t>
            </a:r>
            <a:r>
              <a:rPr lang="en-US" b="1" dirty="0">
                <a:solidFill>
                  <a:srgbClr val="0B5CB5"/>
                </a:solidFill>
              </a:rPr>
              <a:t> (</a:t>
            </a:r>
            <a:r>
              <a:rPr lang="en-US" b="1" dirty="0" err="1">
                <a:solidFill>
                  <a:srgbClr val="0B5CB5"/>
                </a:solidFill>
              </a:rPr>
              <a:t>IRQn_Type</a:t>
            </a:r>
            <a:r>
              <a:rPr lang="en-US" b="1" dirty="0">
                <a:solidFill>
                  <a:srgbClr val="0B5CB5"/>
                </a:solidFill>
              </a:rPr>
              <a:t> </a:t>
            </a:r>
            <a:r>
              <a:rPr lang="en-US" b="1" dirty="0" err="1">
                <a:solidFill>
                  <a:srgbClr val="0B5CB5"/>
                </a:solidFill>
              </a:rPr>
              <a:t>IRQn</a:t>
            </a:r>
            <a:r>
              <a:rPr lang="en-US" b="1" dirty="0">
                <a:solidFill>
                  <a:srgbClr val="0B5CB5"/>
                </a:solidFill>
              </a:rPr>
              <a:t>)</a:t>
            </a:r>
          </a:p>
          <a:p>
            <a:pPr lvl="1">
              <a:lnSpc>
                <a:spcPct val="200000"/>
              </a:lnSpc>
            </a:pPr>
            <a:r>
              <a:rPr lang="en-US" b="1" dirty="0">
                <a:solidFill>
                  <a:srgbClr val="0B5CB5"/>
                </a:solidFill>
              </a:rPr>
              <a:t>	void 	</a:t>
            </a:r>
            <a:r>
              <a:rPr lang="en-US" b="1" dirty="0" err="1">
                <a:solidFill>
                  <a:srgbClr val="0B5CB5"/>
                </a:solidFill>
              </a:rPr>
              <a:t>NVIC_SetPendingIRQ</a:t>
            </a:r>
            <a:r>
              <a:rPr lang="en-US" b="1" dirty="0">
                <a:solidFill>
                  <a:srgbClr val="0B5CB5"/>
                </a:solidFill>
              </a:rPr>
              <a:t> (</a:t>
            </a:r>
            <a:r>
              <a:rPr lang="en-US" b="1" dirty="0" err="1">
                <a:solidFill>
                  <a:srgbClr val="0B5CB5"/>
                </a:solidFill>
              </a:rPr>
              <a:t>IRQn_Type</a:t>
            </a:r>
            <a:r>
              <a:rPr lang="en-US" b="1" dirty="0">
                <a:solidFill>
                  <a:srgbClr val="0B5CB5"/>
                </a:solidFill>
              </a:rPr>
              <a:t> </a:t>
            </a:r>
            <a:r>
              <a:rPr lang="en-US" b="1" dirty="0" err="1">
                <a:solidFill>
                  <a:srgbClr val="0B5CB5"/>
                </a:solidFill>
              </a:rPr>
              <a:t>IRQn</a:t>
            </a:r>
            <a:r>
              <a:rPr lang="en-US" b="1" dirty="0">
                <a:solidFill>
                  <a:srgbClr val="0B5CB5"/>
                </a:solidFill>
              </a:rPr>
              <a:t>)</a:t>
            </a:r>
          </a:p>
          <a:p>
            <a:pPr lvl="1">
              <a:lnSpc>
                <a:spcPct val="200000"/>
              </a:lnSpc>
            </a:pPr>
            <a:r>
              <a:rPr lang="en-US" b="1" dirty="0">
                <a:solidFill>
                  <a:srgbClr val="0B5CB5"/>
                </a:solidFill>
              </a:rPr>
              <a:t>	uint32_t 	</a:t>
            </a:r>
            <a:r>
              <a:rPr lang="en-US" b="1" dirty="0" err="1">
                <a:solidFill>
                  <a:srgbClr val="0B5CB5"/>
                </a:solidFill>
              </a:rPr>
              <a:t>NVIC_GetPendingIRQ</a:t>
            </a:r>
            <a:r>
              <a:rPr lang="en-US" b="1" dirty="0">
                <a:solidFill>
                  <a:srgbClr val="0B5CB5"/>
                </a:solidFill>
              </a:rPr>
              <a:t> (</a:t>
            </a:r>
            <a:r>
              <a:rPr lang="en-US" b="1" dirty="0" err="1">
                <a:solidFill>
                  <a:srgbClr val="0B5CB5"/>
                </a:solidFill>
              </a:rPr>
              <a:t>IRQn_Type</a:t>
            </a:r>
            <a:r>
              <a:rPr lang="en-US" b="1" dirty="0">
                <a:solidFill>
                  <a:srgbClr val="0B5CB5"/>
                </a:solidFill>
              </a:rPr>
              <a:t> </a:t>
            </a:r>
            <a:r>
              <a:rPr lang="en-US" b="1" dirty="0" err="1">
                <a:solidFill>
                  <a:srgbClr val="0B5CB5"/>
                </a:solidFill>
              </a:rPr>
              <a:t>IRQn</a:t>
            </a:r>
            <a:r>
              <a:rPr lang="en-US" b="1" dirty="0">
                <a:solidFill>
                  <a:srgbClr val="0B5CB5"/>
                </a:solidFill>
              </a:rPr>
              <a:t>)</a:t>
            </a:r>
          </a:p>
          <a:p>
            <a:pPr lvl="1">
              <a:lnSpc>
                <a:spcPct val="200000"/>
              </a:lnSpc>
            </a:pPr>
            <a:r>
              <a:rPr lang="en-US" b="1" dirty="0">
                <a:solidFill>
                  <a:srgbClr val="0B5CB5"/>
                </a:solidFill>
              </a:rPr>
              <a:t>	void 	</a:t>
            </a:r>
            <a:r>
              <a:rPr lang="en-US" b="1" dirty="0" err="1">
                <a:solidFill>
                  <a:srgbClr val="0B5CB5"/>
                </a:solidFill>
              </a:rPr>
              <a:t>NVIC_ClearPendingIRQ</a:t>
            </a:r>
            <a:r>
              <a:rPr lang="en-US" b="1" dirty="0">
                <a:solidFill>
                  <a:srgbClr val="0B5CB5"/>
                </a:solidFill>
              </a:rPr>
              <a:t> (</a:t>
            </a:r>
            <a:r>
              <a:rPr lang="en-US" b="1" dirty="0" err="1">
                <a:solidFill>
                  <a:srgbClr val="0B5CB5"/>
                </a:solidFill>
              </a:rPr>
              <a:t>IRQn_Type</a:t>
            </a:r>
            <a:r>
              <a:rPr lang="en-US" b="1" dirty="0">
                <a:solidFill>
                  <a:srgbClr val="0B5CB5"/>
                </a:solidFill>
              </a:rPr>
              <a:t> </a:t>
            </a:r>
            <a:r>
              <a:rPr lang="en-US" b="1" dirty="0" err="1">
                <a:solidFill>
                  <a:srgbClr val="0B5CB5"/>
                </a:solidFill>
              </a:rPr>
              <a:t>IRQn</a:t>
            </a:r>
            <a:r>
              <a:rPr lang="en-US" b="1" dirty="0">
                <a:solidFill>
                  <a:srgbClr val="0B5CB5"/>
                </a:solidFill>
              </a:rPr>
              <a:t>)</a:t>
            </a:r>
          </a:p>
          <a:p>
            <a:pPr lvl="1">
              <a:lnSpc>
                <a:spcPct val="200000"/>
              </a:lnSpc>
            </a:pPr>
            <a:r>
              <a:rPr lang="en-US" b="1" dirty="0">
                <a:solidFill>
                  <a:srgbClr val="0B5CB5"/>
                </a:solidFill>
              </a:rPr>
              <a:t>	uint32_t 	</a:t>
            </a:r>
            <a:r>
              <a:rPr lang="en-US" b="1" dirty="0" err="1">
                <a:solidFill>
                  <a:srgbClr val="0B5CB5"/>
                </a:solidFill>
              </a:rPr>
              <a:t>NVIC_GetActive</a:t>
            </a:r>
            <a:r>
              <a:rPr lang="en-US" b="1" dirty="0">
                <a:solidFill>
                  <a:srgbClr val="0B5CB5"/>
                </a:solidFill>
              </a:rPr>
              <a:t> (</a:t>
            </a:r>
            <a:r>
              <a:rPr lang="en-US" b="1" dirty="0" err="1">
                <a:solidFill>
                  <a:srgbClr val="0B5CB5"/>
                </a:solidFill>
              </a:rPr>
              <a:t>IRQn_Type</a:t>
            </a:r>
            <a:r>
              <a:rPr lang="en-US" b="1" dirty="0">
                <a:solidFill>
                  <a:srgbClr val="0B5CB5"/>
                </a:solidFill>
              </a:rPr>
              <a:t> </a:t>
            </a:r>
            <a:r>
              <a:rPr lang="en-US" b="1" dirty="0" err="1">
                <a:solidFill>
                  <a:srgbClr val="0B5CB5"/>
                </a:solidFill>
              </a:rPr>
              <a:t>IRQn</a:t>
            </a:r>
            <a:r>
              <a:rPr lang="en-US" b="1" dirty="0">
                <a:solidFill>
                  <a:srgbClr val="0B5CB5"/>
                </a:solidFill>
              </a:rPr>
              <a:t>)</a:t>
            </a:r>
          </a:p>
        </p:txBody>
      </p:sp>
      <p:sp>
        <p:nvSpPr>
          <p:cNvPr id="2" name="Rectangle 1"/>
          <p:cNvSpPr/>
          <p:nvPr/>
        </p:nvSpPr>
        <p:spPr>
          <a:xfrm>
            <a:off x="2819400" y="6019800"/>
            <a:ext cx="8610600" cy="307777"/>
          </a:xfrm>
          <a:prstGeom prst="rect">
            <a:avLst/>
          </a:prstGeom>
        </p:spPr>
        <p:txBody>
          <a:bodyPr wrap="square">
            <a:spAutoFit/>
          </a:bodyPr>
          <a:lstStyle/>
          <a:p>
            <a:r>
              <a:rPr lang="en-US" sz="1400" dirty="0">
                <a:hlinkClick r:id="rId7"/>
              </a:rPr>
              <a:t>https://www.keil.com/pack/doc/cmsis/Core/html/group__NVIC__gr.html#details</a:t>
            </a:r>
            <a:endParaRPr lang="en-US" sz="1400" dirty="0"/>
          </a:p>
        </p:txBody>
      </p:sp>
      <p:pic>
        <p:nvPicPr>
          <p:cNvPr id="5" name="Audio 4">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1889173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11449"/>
    </mc:Choice>
    <mc:Fallback xmlns="">
      <p:transition spd="slow" advTm="411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fade">
                                      <p:cBhvr>
                                        <p:cTn id="16" dur="500"/>
                                        <p:tgtEl>
                                          <p:spTgt spid="7">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500"/>
                                        <p:tgtEl>
                                          <p:spTgt spid="7">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500"/>
                                        <p:tgtEl>
                                          <p:spTgt spid="7">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animEffect transition="in" filter="fade">
                                      <p:cBhvr>
                                        <p:cTn id="31" dur="500"/>
                                        <p:tgtEl>
                                          <p:spTgt spid="7">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6" end="6"/>
                                            </p:txEl>
                                          </p:spTgt>
                                        </p:tgtEl>
                                        <p:attrNameLst>
                                          <p:attrName>style.visibility</p:attrName>
                                        </p:attrNameLst>
                                      </p:cBhvr>
                                      <p:to>
                                        <p:strVal val="visible"/>
                                      </p:to>
                                    </p:set>
                                    <p:animEffect transition="in" filter="fade">
                                      <p:cBhvr>
                                        <p:cTn id="36" dur="500"/>
                                        <p:tgtEl>
                                          <p:spTgt spid="7">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7" end="7"/>
                                            </p:txEl>
                                          </p:spTgt>
                                        </p:tgtEl>
                                        <p:attrNameLst>
                                          <p:attrName>style.visibility</p:attrName>
                                        </p:attrNameLst>
                                      </p:cBhvr>
                                      <p:to>
                                        <p:strVal val="visible"/>
                                      </p:to>
                                    </p:set>
                                    <p:animEffect transition="in" filter="fade">
                                      <p:cBhvr>
                                        <p:cTn id="41" dur="500"/>
                                        <p:tgtEl>
                                          <p:spTgt spid="7">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8" end="8"/>
                                            </p:txEl>
                                          </p:spTgt>
                                        </p:tgtEl>
                                        <p:attrNameLst>
                                          <p:attrName>style.visibility</p:attrName>
                                        </p:attrNameLst>
                                      </p:cBhvr>
                                      <p:to>
                                        <p:strVal val="visible"/>
                                      </p:to>
                                    </p:set>
                                    <p:animEffect transition="in" filter="fade">
                                      <p:cBhvr>
                                        <p:cTn id="46" dur="500"/>
                                        <p:tgtEl>
                                          <p:spTgt spid="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Interrupts Handling</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5</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89364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Functions to access the NVIC</a:t>
            </a:r>
          </a:p>
          <a:p>
            <a:pPr lvl="1">
              <a:lnSpc>
                <a:spcPct val="200000"/>
              </a:lnSpc>
            </a:pPr>
            <a:r>
              <a:rPr lang="en-US" b="1" dirty="0"/>
              <a:t>	</a:t>
            </a:r>
            <a:r>
              <a:rPr lang="en-US" b="1" dirty="0">
                <a:solidFill>
                  <a:srgbClr val="0B5CB5"/>
                </a:solidFill>
              </a:rPr>
              <a:t>void 	</a:t>
            </a:r>
            <a:r>
              <a:rPr lang="en-US" b="1" dirty="0" err="1">
                <a:solidFill>
                  <a:srgbClr val="0B5CB5"/>
                </a:solidFill>
              </a:rPr>
              <a:t>NVIC_SetPriority</a:t>
            </a:r>
            <a:r>
              <a:rPr lang="en-US" b="1" dirty="0">
                <a:solidFill>
                  <a:srgbClr val="0B5CB5"/>
                </a:solidFill>
              </a:rPr>
              <a:t> (</a:t>
            </a:r>
            <a:r>
              <a:rPr lang="en-US" b="1" dirty="0" err="1">
                <a:solidFill>
                  <a:srgbClr val="0B5CB5"/>
                </a:solidFill>
              </a:rPr>
              <a:t>IRQn_Type</a:t>
            </a:r>
            <a:r>
              <a:rPr lang="en-US" b="1" dirty="0">
                <a:solidFill>
                  <a:srgbClr val="0B5CB5"/>
                </a:solidFill>
              </a:rPr>
              <a:t> </a:t>
            </a:r>
            <a:r>
              <a:rPr lang="en-US" b="1" dirty="0" err="1">
                <a:solidFill>
                  <a:srgbClr val="0B5CB5"/>
                </a:solidFill>
              </a:rPr>
              <a:t>IRQn</a:t>
            </a:r>
            <a:r>
              <a:rPr lang="en-US" b="1" dirty="0">
                <a:solidFill>
                  <a:srgbClr val="0B5CB5"/>
                </a:solidFill>
              </a:rPr>
              <a:t>, uint32_t priority)</a:t>
            </a:r>
          </a:p>
          <a:p>
            <a:pPr marL="742950" lvl="1" indent="-285750" algn="just">
              <a:lnSpc>
                <a:spcPct val="150000"/>
              </a:lnSpc>
              <a:buFont typeface="Arial" panose="020B0604020202020204" pitchFamily="34" charset="0"/>
              <a:buChar char="•"/>
            </a:pPr>
            <a:r>
              <a:rPr lang="en-US" sz="1600" b="1" dirty="0"/>
              <a:t>The number of priority levels is configurable and depends on the implementation of the chip designer. To determine the number of bits implemented for interrupt priority-level registers, write 0xFF to one of the priority-level register, then read back the value. For example, if the minimum number of 3 bits have been implemented, the read-back value is 0xE0</a:t>
            </a:r>
          </a:p>
          <a:p>
            <a:pPr marL="742950" lvl="1" indent="-285750" algn="just">
              <a:lnSpc>
                <a:spcPct val="150000"/>
              </a:lnSpc>
              <a:buFont typeface="Arial" panose="020B0604020202020204" pitchFamily="34" charset="0"/>
              <a:buChar char="•"/>
            </a:pPr>
            <a:r>
              <a:rPr lang="en-US" sz="1600" b="1" dirty="0"/>
              <a:t>Writes to unimplemented bits are ignored</a:t>
            </a:r>
          </a:p>
          <a:p>
            <a:pPr marL="742950" lvl="1" indent="-285750" algn="just">
              <a:lnSpc>
                <a:spcPct val="150000"/>
              </a:lnSpc>
              <a:buFont typeface="Arial" panose="020B0604020202020204" pitchFamily="34" charset="0"/>
              <a:buChar char="•"/>
            </a:pPr>
            <a:r>
              <a:rPr lang="en-US" sz="1600" b="1" dirty="0"/>
              <a:t>For Cortex-M3, Cortex-M4, and Cortex-M7</a:t>
            </a:r>
          </a:p>
          <a:p>
            <a:pPr marL="1200150" lvl="2" indent="-285750" algn="just">
              <a:lnSpc>
                <a:spcPct val="150000"/>
              </a:lnSpc>
              <a:buFont typeface="Arial" panose="020B0604020202020204" pitchFamily="34" charset="0"/>
              <a:buChar char="•"/>
            </a:pPr>
            <a:r>
              <a:rPr lang="en-US" sz="1600" b="1" dirty="0"/>
              <a:t>Dynamic switching of interrupt priority levels is supported</a:t>
            </a:r>
          </a:p>
          <a:p>
            <a:pPr marL="1200150" lvl="2" indent="-285750" algn="just">
              <a:lnSpc>
                <a:spcPct val="150000"/>
              </a:lnSpc>
              <a:buFont typeface="Arial" panose="020B0604020202020204" pitchFamily="34" charset="0"/>
              <a:buChar char="•"/>
            </a:pPr>
            <a:r>
              <a:rPr lang="en-US" sz="1600" b="1" dirty="0"/>
              <a:t>Supports 0 to 255 priority levels</a:t>
            </a:r>
          </a:p>
          <a:p>
            <a:pPr marL="1200150" lvl="2" indent="-285750" algn="just">
              <a:lnSpc>
                <a:spcPct val="150000"/>
              </a:lnSpc>
              <a:buFont typeface="Arial" panose="020B0604020202020204" pitchFamily="34" charset="0"/>
              <a:buChar char="•"/>
            </a:pPr>
            <a:r>
              <a:rPr lang="en-US" sz="1600" b="1" dirty="0"/>
              <a:t>Priority-level registers have a maximum width of 8 bits and a minimum of 3 bits</a:t>
            </a:r>
            <a:endParaRPr lang="en-US" b="1" dirty="0">
              <a:solidFill>
                <a:srgbClr val="0B5CB5"/>
              </a:solidFill>
            </a:endParaRPr>
          </a:p>
        </p:txBody>
      </p:sp>
      <p:sp>
        <p:nvSpPr>
          <p:cNvPr id="2" name="Rectangle 1"/>
          <p:cNvSpPr/>
          <p:nvPr/>
        </p:nvSpPr>
        <p:spPr>
          <a:xfrm>
            <a:off x="2819400" y="6019800"/>
            <a:ext cx="8610600" cy="307777"/>
          </a:xfrm>
          <a:prstGeom prst="rect">
            <a:avLst/>
          </a:prstGeom>
        </p:spPr>
        <p:txBody>
          <a:bodyPr wrap="square">
            <a:spAutoFit/>
          </a:bodyPr>
          <a:lstStyle/>
          <a:p>
            <a:r>
              <a:rPr lang="en-US" sz="1400" dirty="0">
                <a:hlinkClick r:id="rId7"/>
              </a:rPr>
              <a:t>https://www.keil.com/pack/doc/cmsis/Core/html/group__NVIC__gr.html#details</a:t>
            </a:r>
            <a:endParaRPr lang="en-US" sz="1400" dirty="0"/>
          </a:p>
        </p:txBody>
      </p:sp>
      <p:pic>
        <p:nvPicPr>
          <p:cNvPr id="4" name="Audio 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11220954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76074"/>
    </mc:Choice>
    <mc:Fallback xmlns="">
      <p:transition spd="slow" advTm="4760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fade">
                                      <p:cBhvr>
                                        <p:cTn id="16" dur="500"/>
                                        <p:tgtEl>
                                          <p:spTgt spid="7">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500"/>
                                        <p:tgtEl>
                                          <p:spTgt spid="7">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500"/>
                                        <p:tgtEl>
                                          <p:spTgt spid="7">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animEffect transition="in" filter="fade">
                                      <p:cBhvr>
                                        <p:cTn id="31" dur="500"/>
                                        <p:tgtEl>
                                          <p:spTgt spid="7">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6" end="6"/>
                                            </p:txEl>
                                          </p:spTgt>
                                        </p:tgtEl>
                                        <p:attrNameLst>
                                          <p:attrName>style.visibility</p:attrName>
                                        </p:attrNameLst>
                                      </p:cBhvr>
                                      <p:to>
                                        <p:strVal val="visible"/>
                                      </p:to>
                                    </p:set>
                                    <p:animEffect transition="in" filter="fade">
                                      <p:cBhvr>
                                        <p:cTn id="36" dur="500"/>
                                        <p:tgtEl>
                                          <p:spTgt spid="7">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7" end="7"/>
                                            </p:txEl>
                                          </p:spTgt>
                                        </p:tgtEl>
                                        <p:attrNameLst>
                                          <p:attrName>style.visibility</p:attrName>
                                        </p:attrNameLst>
                                      </p:cBhvr>
                                      <p:to>
                                        <p:strVal val="visible"/>
                                      </p:to>
                                    </p:set>
                                    <p:animEffect transition="in" filter="fade">
                                      <p:cBhvr>
                                        <p:cTn id="41" dur="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Interrupts Handling</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6</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369331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Functions to access the NVIC</a:t>
            </a:r>
          </a:p>
          <a:p>
            <a:pPr lvl="1">
              <a:lnSpc>
                <a:spcPct val="200000"/>
              </a:lnSpc>
            </a:pPr>
            <a:r>
              <a:rPr lang="en-US" b="1" dirty="0">
                <a:solidFill>
                  <a:srgbClr val="034ABD"/>
                </a:solidFill>
              </a:rPr>
              <a:t>	uint32_t 	</a:t>
            </a:r>
            <a:r>
              <a:rPr lang="en-US" b="1" dirty="0" err="1">
                <a:solidFill>
                  <a:srgbClr val="034ABD"/>
                </a:solidFill>
              </a:rPr>
              <a:t>NVIC_GetPriority</a:t>
            </a:r>
            <a:r>
              <a:rPr lang="en-US" b="1" dirty="0">
                <a:solidFill>
                  <a:srgbClr val="034ABD"/>
                </a:solidFill>
              </a:rPr>
              <a:t> (</a:t>
            </a:r>
            <a:r>
              <a:rPr lang="en-US" b="1" dirty="0" err="1">
                <a:solidFill>
                  <a:srgbClr val="034ABD"/>
                </a:solidFill>
              </a:rPr>
              <a:t>IRQn_Type</a:t>
            </a:r>
            <a:r>
              <a:rPr lang="en-US" b="1" dirty="0">
                <a:solidFill>
                  <a:srgbClr val="034ABD"/>
                </a:solidFill>
              </a:rPr>
              <a:t> </a:t>
            </a:r>
            <a:r>
              <a:rPr lang="en-US" b="1" dirty="0" err="1">
                <a:solidFill>
                  <a:srgbClr val="034ABD"/>
                </a:solidFill>
              </a:rPr>
              <a:t>IRQn</a:t>
            </a:r>
            <a:r>
              <a:rPr lang="en-US" b="1" dirty="0">
                <a:solidFill>
                  <a:srgbClr val="034ABD"/>
                </a:solidFill>
              </a:rPr>
              <a:t>)</a:t>
            </a:r>
          </a:p>
          <a:p>
            <a:pPr lvl="1" algn="just">
              <a:lnSpc>
                <a:spcPct val="150000"/>
              </a:lnSpc>
            </a:pPr>
            <a:r>
              <a:rPr lang="en-US" b="1" dirty="0"/>
              <a:t>	</a:t>
            </a:r>
            <a:r>
              <a:rPr lang="en-US" b="1" dirty="0">
                <a:solidFill>
                  <a:srgbClr val="034ABD"/>
                </a:solidFill>
              </a:rPr>
              <a:t>uint32_t 	</a:t>
            </a:r>
            <a:r>
              <a:rPr lang="en-US" b="1" dirty="0" err="1">
                <a:solidFill>
                  <a:srgbClr val="034ABD"/>
                </a:solidFill>
              </a:rPr>
              <a:t>NVIC_GetVector</a:t>
            </a:r>
            <a:r>
              <a:rPr lang="en-US" b="1" dirty="0">
                <a:solidFill>
                  <a:srgbClr val="034ABD"/>
                </a:solidFill>
              </a:rPr>
              <a:t> (</a:t>
            </a:r>
            <a:r>
              <a:rPr lang="en-US" b="1" dirty="0" err="1">
                <a:solidFill>
                  <a:srgbClr val="034ABD"/>
                </a:solidFill>
              </a:rPr>
              <a:t>IRQn_Type</a:t>
            </a:r>
            <a:r>
              <a:rPr lang="en-US" b="1" dirty="0">
                <a:solidFill>
                  <a:srgbClr val="034ABD"/>
                </a:solidFill>
              </a:rPr>
              <a:t> </a:t>
            </a:r>
            <a:r>
              <a:rPr lang="en-US" b="1" dirty="0" err="1">
                <a:solidFill>
                  <a:srgbClr val="034ABD"/>
                </a:solidFill>
              </a:rPr>
              <a:t>IRQn</a:t>
            </a:r>
            <a:r>
              <a:rPr lang="en-US" b="1" dirty="0">
                <a:solidFill>
                  <a:srgbClr val="034ABD"/>
                </a:solidFill>
              </a:rPr>
              <a:t>)</a:t>
            </a:r>
          </a:p>
          <a:p>
            <a:pPr lvl="1" algn="just">
              <a:lnSpc>
                <a:spcPct val="150000"/>
              </a:lnSpc>
            </a:pPr>
            <a:r>
              <a:rPr lang="en-US" b="1" dirty="0"/>
              <a:t>	This function allows to read the address of an interrupt handler function</a:t>
            </a:r>
          </a:p>
          <a:p>
            <a:pPr lvl="1" algn="just">
              <a:lnSpc>
                <a:spcPct val="150000"/>
              </a:lnSpc>
            </a:pPr>
            <a:r>
              <a:rPr lang="en-US" b="1" dirty="0">
                <a:solidFill>
                  <a:srgbClr val="0530BB"/>
                </a:solidFill>
              </a:rPr>
              <a:t>	void 	</a:t>
            </a:r>
            <a:r>
              <a:rPr lang="en-US" b="1" dirty="0" err="1">
                <a:solidFill>
                  <a:srgbClr val="0530BB"/>
                </a:solidFill>
              </a:rPr>
              <a:t>NVIC_SetVector</a:t>
            </a:r>
            <a:r>
              <a:rPr lang="en-US" b="1" dirty="0">
                <a:solidFill>
                  <a:srgbClr val="0530BB"/>
                </a:solidFill>
              </a:rPr>
              <a:t> (</a:t>
            </a:r>
            <a:r>
              <a:rPr lang="en-US" b="1" dirty="0" err="1">
                <a:solidFill>
                  <a:srgbClr val="0530BB"/>
                </a:solidFill>
              </a:rPr>
              <a:t>IRQn_Type</a:t>
            </a:r>
            <a:r>
              <a:rPr lang="en-US" b="1" dirty="0">
                <a:solidFill>
                  <a:srgbClr val="0530BB"/>
                </a:solidFill>
              </a:rPr>
              <a:t> </a:t>
            </a:r>
            <a:r>
              <a:rPr lang="en-US" b="1" dirty="0" err="1">
                <a:solidFill>
                  <a:srgbClr val="0530BB"/>
                </a:solidFill>
              </a:rPr>
              <a:t>IRQn</a:t>
            </a:r>
            <a:r>
              <a:rPr lang="en-US" b="1" dirty="0">
                <a:solidFill>
                  <a:srgbClr val="0530BB"/>
                </a:solidFill>
              </a:rPr>
              <a:t>, uint32_t vector)</a:t>
            </a:r>
          </a:p>
          <a:p>
            <a:pPr lvl="1" algn="just">
              <a:lnSpc>
                <a:spcPct val="150000"/>
              </a:lnSpc>
            </a:pPr>
            <a:r>
              <a:rPr lang="en-US" b="1" dirty="0"/>
              <a:t>	This function allows to change the address of an interrupt handler function</a:t>
            </a:r>
          </a:p>
          <a:p>
            <a:pPr lvl="1" algn="just">
              <a:lnSpc>
                <a:spcPct val="150000"/>
              </a:lnSpc>
            </a:pPr>
            <a:r>
              <a:rPr lang="en-US" b="1" dirty="0">
                <a:solidFill>
                  <a:srgbClr val="0530BB"/>
                </a:solidFill>
              </a:rPr>
              <a:t>	void 	</a:t>
            </a:r>
            <a:r>
              <a:rPr lang="en-US" b="1" dirty="0" err="1">
                <a:solidFill>
                  <a:srgbClr val="0530BB"/>
                </a:solidFill>
              </a:rPr>
              <a:t>NVIC_SystemReset</a:t>
            </a:r>
            <a:r>
              <a:rPr lang="en-US" b="1" dirty="0">
                <a:solidFill>
                  <a:srgbClr val="0530BB"/>
                </a:solidFill>
              </a:rPr>
              <a:t> (void)</a:t>
            </a:r>
          </a:p>
          <a:p>
            <a:pPr lvl="1" algn="just">
              <a:lnSpc>
                <a:spcPct val="150000"/>
              </a:lnSpc>
            </a:pPr>
            <a:r>
              <a:rPr lang="en-US" b="1" dirty="0"/>
              <a:t>	This function requests a system reset by setting the SYSRESETREQ flag </a:t>
            </a:r>
          </a:p>
        </p:txBody>
      </p:sp>
      <p:sp>
        <p:nvSpPr>
          <p:cNvPr id="2" name="Rectangle 1"/>
          <p:cNvSpPr/>
          <p:nvPr/>
        </p:nvSpPr>
        <p:spPr>
          <a:xfrm>
            <a:off x="2819400" y="6019800"/>
            <a:ext cx="8610600" cy="307777"/>
          </a:xfrm>
          <a:prstGeom prst="rect">
            <a:avLst/>
          </a:prstGeom>
        </p:spPr>
        <p:txBody>
          <a:bodyPr wrap="square">
            <a:spAutoFit/>
          </a:bodyPr>
          <a:lstStyle/>
          <a:p>
            <a:r>
              <a:rPr lang="en-US" sz="1400" dirty="0">
                <a:hlinkClick r:id="rId7"/>
              </a:rPr>
              <a:t>https://www.keil.com/pack/doc/cmsis/Core/html/group__NVIC__gr.html#details</a:t>
            </a:r>
            <a:endParaRPr lang="en-US" sz="1400" dirty="0"/>
          </a:p>
        </p:txBody>
      </p:sp>
      <p:pic>
        <p:nvPicPr>
          <p:cNvPr id="4" name="Audio 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32953336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83593"/>
    </mc:Choice>
    <mc:Fallback xmlns="">
      <p:transition spd="slow" advTm="183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fade">
                                      <p:cBhvr>
                                        <p:cTn id="16" dur="500"/>
                                        <p:tgtEl>
                                          <p:spTgt spid="7">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500"/>
                                        <p:tgtEl>
                                          <p:spTgt spid="7">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500"/>
                                        <p:tgtEl>
                                          <p:spTgt spid="7">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animEffect transition="in" filter="fade">
                                      <p:cBhvr>
                                        <p:cTn id="31" dur="500"/>
                                        <p:tgtEl>
                                          <p:spTgt spid="7">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6" end="6"/>
                                            </p:txEl>
                                          </p:spTgt>
                                        </p:tgtEl>
                                        <p:attrNameLst>
                                          <p:attrName>style.visibility</p:attrName>
                                        </p:attrNameLst>
                                      </p:cBhvr>
                                      <p:to>
                                        <p:strVal val="visible"/>
                                      </p:to>
                                    </p:set>
                                    <p:animEffect transition="in" filter="fade">
                                      <p:cBhvr>
                                        <p:cTn id="36" dur="500"/>
                                        <p:tgtEl>
                                          <p:spTgt spid="7">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7" end="7"/>
                                            </p:txEl>
                                          </p:spTgt>
                                        </p:tgtEl>
                                        <p:attrNameLst>
                                          <p:attrName>style.visibility</p:attrName>
                                        </p:attrNameLst>
                                      </p:cBhvr>
                                      <p:to>
                                        <p:strVal val="visible"/>
                                      </p:to>
                                    </p:set>
                                    <p:animEffect transition="in" filter="fade">
                                      <p:cBhvr>
                                        <p:cTn id="41" dur="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Interrupts Handling</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7</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20115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b="1" dirty="0"/>
              <a:t>The symbol </a:t>
            </a:r>
            <a:r>
              <a:rPr lang="en-US" sz="2000" b="1" dirty="0">
                <a:solidFill>
                  <a:srgbClr val="FF0000"/>
                </a:solidFill>
              </a:rPr>
              <a:t>__Vectors </a:t>
            </a:r>
            <a:r>
              <a:rPr lang="en-US" sz="2000" b="1" dirty="0"/>
              <a:t>is the address of the vector table in the startup code </a:t>
            </a:r>
          </a:p>
          <a:p>
            <a:pPr marL="342900" indent="-342900">
              <a:lnSpc>
                <a:spcPct val="150000"/>
              </a:lnSpc>
              <a:buFont typeface="Arial" panose="020B0604020202020204" pitchFamily="34" charset="0"/>
              <a:buChar char="•"/>
            </a:pPr>
            <a:r>
              <a:rPr lang="en-US" b="1" dirty="0"/>
              <a:t>Register </a:t>
            </a:r>
            <a:r>
              <a:rPr lang="en-US" b="1" dirty="0">
                <a:solidFill>
                  <a:srgbClr val="FF0000"/>
                </a:solidFill>
              </a:rPr>
              <a:t>SCB-&gt;VTOR </a:t>
            </a:r>
            <a:r>
              <a:rPr lang="en-US" b="1" dirty="0"/>
              <a:t>holds the start address of the vector table</a:t>
            </a:r>
          </a:p>
          <a:p>
            <a:pPr marL="342900" indent="-342900">
              <a:lnSpc>
                <a:spcPct val="150000"/>
              </a:lnSpc>
              <a:buFont typeface="Arial" panose="020B0604020202020204" pitchFamily="34" charset="0"/>
              <a:buChar char="•"/>
            </a:pPr>
            <a:r>
              <a:rPr lang="en-US" sz="2000" b="1" dirty="0"/>
              <a:t>SCB: System Control Block, some of its registers:</a:t>
            </a:r>
          </a:p>
          <a:p>
            <a:pPr marL="800100" lvl="1" indent="-342900">
              <a:lnSpc>
                <a:spcPct val="150000"/>
              </a:lnSpc>
              <a:buFont typeface="Arial" panose="020B0604020202020204" pitchFamily="34" charset="0"/>
              <a:buChar char="•"/>
            </a:pPr>
            <a:r>
              <a:rPr lang="en-US" sz="2000" b="1" dirty="0">
                <a:solidFill>
                  <a:srgbClr val="FF0000"/>
                </a:solidFill>
              </a:rPr>
              <a:t>ICSR</a:t>
            </a:r>
            <a:r>
              <a:rPr lang="en-US" sz="2000" b="1" dirty="0"/>
              <a:t>: Interrupt Control and State Register</a:t>
            </a:r>
          </a:p>
          <a:p>
            <a:pPr marL="800100" lvl="1" indent="-342900">
              <a:lnSpc>
                <a:spcPct val="150000"/>
              </a:lnSpc>
              <a:buFont typeface="Arial" panose="020B0604020202020204" pitchFamily="34" charset="0"/>
              <a:buChar char="•"/>
            </a:pPr>
            <a:r>
              <a:rPr lang="en-US" sz="2000" b="1" dirty="0">
                <a:solidFill>
                  <a:srgbClr val="FF0000"/>
                </a:solidFill>
              </a:rPr>
              <a:t>VTOR</a:t>
            </a:r>
            <a:r>
              <a:rPr lang="en-US" sz="2000" b="1" dirty="0"/>
              <a:t>: Vector Table Offset Register	</a:t>
            </a:r>
          </a:p>
          <a:p>
            <a:pPr marL="800100" lvl="1" indent="-342900">
              <a:lnSpc>
                <a:spcPct val="150000"/>
              </a:lnSpc>
              <a:buFont typeface="Arial" panose="020B0604020202020204" pitchFamily="34" charset="0"/>
              <a:buChar char="•"/>
            </a:pPr>
            <a:r>
              <a:rPr lang="en-US" sz="2000" b="1" dirty="0">
                <a:solidFill>
                  <a:srgbClr val="FF0000"/>
                </a:solidFill>
              </a:rPr>
              <a:t>AIRCR</a:t>
            </a:r>
            <a:r>
              <a:rPr lang="en-US" sz="2000" b="1" dirty="0"/>
              <a:t>: Application Interrupt and Reset Control Register</a:t>
            </a:r>
          </a:p>
          <a:p>
            <a:pPr marL="800100" lvl="1" indent="-342900">
              <a:lnSpc>
                <a:spcPct val="150000"/>
              </a:lnSpc>
              <a:buFont typeface="Arial" panose="020B0604020202020204" pitchFamily="34" charset="0"/>
              <a:buChar char="•"/>
            </a:pPr>
            <a:r>
              <a:rPr lang="en-US" sz="2000" b="1" dirty="0">
                <a:solidFill>
                  <a:srgbClr val="FF0000"/>
                </a:solidFill>
              </a:rPr>
              <a:t>SCR</a:t>
            </a:r>
            <a:r>
              <a:rPr lang="en-US" sz="2000" b="1" dirty="0"/>
              <a:t>: System Control Register</a:t>
            </a:r>
          </a:p>
          <a:p>
            <a:pPr marL="800100" lvl="1" indent="-342900">
              <a:lnSpc>
                <a:spcPct val="150000"/>
              </a:lnSpc>
              <a:buFont typeface="Arial" panose="020B0604020202020204" pitchFamily="34" charset="0"/>
              <a:buChar char="•"/>
            </a:pPr>
            <a:endParaRPr lang="en-US" sz="2000" b="1" dirty="0"/>
          </a:p>
          <a:p>
            <a:pPr marL="800100" lvl="1" indent="-342900">
              <a:lnSpc>
                <a:spcPct val="150000"/>
              </a:lnSpc>
              <a:buFont typeface="Arial" panose="020B0604020202020204" pitchFamily="34" charset="0"/>
              <a:buChar char="•"/>
            </a:pPr>
            <a:endParaRPr lang="en-US" sz="2000" b="1" dirty="0"/>
          </a:p>
        </p:txBody>
      </p:sp>
      <p:sp>
        <p:nvSpPr>
          <p:cNvPr id="2" name="Rectangle 1"/>
          <p:cNvSpPr/>
          <p:nvPr/>
        </p:nvSpPr>
        <p:spPr>
          <a:xfrm>
            <a:off x="2819400" y="6019800"/>
            <a:ext cx="8610600" cy="307777"/>
          </a:xfrm>
          <a:prstGeom prst="rect">
            <a:avLst/>
          </a:prstGeom>
        </p:spPr>
        <p:txBody>
          <a:bodyPr wrap="square">
            <a:spAutoFit/>
          </a:bodyPr>
          <a:lstStyle/>
          <a:p>
            <a:r>
              <a:rPr lang="en-US" sz="1400" dirty="0">
                <a:hlinkClick r:id="rId7"/>
              </a:rPr>
              <a:t>https://www.keil.com/pack/doc/cmsis/Core/html/group__NVIC__gr.html#details</a:t>
            </a:r>
            <a:endParaRPr lang="en-US" sz="1400" dirty="0"/>
          </a:p>
        </p:txBody>
      </p:sp>
      <p:pic>
        <p:nvPicPr>
          <p:cNvPr id="5" name="Audio 4">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1444180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40700"/>
    </mc:Choice>
    <mc:Fallback xmlns="">
      <p:transition spd="slow" advTm="140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500"/>
                                        <p:tgtEl>
                                          <p:spTgt spid="7">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animEffect transition="in" filter="fade">
                                      <p:cBhvr>
                                        <p:cTn id="26" dur="500"/>
                                        <p:tgtEl>
                                          <p:spTgt spid="7">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Effect transition="in" filter="fade">
                                      <p:cBhvr>
                                        <p:cTn id="31" dur="500"/>
                                        <p:tgtEl>
                                          <p:spTgt spid="7">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5" end="5"/>
                                            </p:txEl>
                                          </p:spTgt>
                                        </p:tgtEl>
                                        <p:attrNameLst>
                                          <p:attrName>style.visibility</p:attrName>
                                        </p:attrNameLst>
                                      </p:cBhvr>
                                      <p:to>
                                        <p:strVal val="visible"/>
                                      </p:to>
                                    </p:set>
                                    <p:animEffect transition="in" filter="fade">
                                      <p:cBhvr>
                                        <p:cTn id="36" dur="500"/>
                                        <p:tgtEl>
                                          <p:spTgt spid="7">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6" end="6"/>
                                            </p:txEl>
                                          </p:spTgt>
                                        </p:tgtEl>
                                        <p:attrNameLst>
                                          <p:attrName>style.visibility</p:attrName>
                                        </p:attrNameLst>
                                      </p:cBhvr>
                                      <p:to>
                                        <p:strVal val="visible"/>
                                      </p:to>
                                    </p:set>
                                    <p:animEffect transition="in" filter="fade">
                                      <p:cBhvr>
                                        <p:cTn id="41"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Vector Table</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8</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4985980"/>
          </a:xfrm>
          <a:prstGeom prst="rect">
            <a:avLst/>
          </a:prstGeom>
          <a:noFill/>
        </p:spPr>
        <p:txBody>
          <a:bodyPr wrap="square" rtlCol="0">
            <a:spAutoFit/>
          </a:bodyPr>
          <a:lstStyle/>
          <a:p>
            <a:pPr marL="285750" indent="-285750">
              <a:buFont typeface="Arial" panose="020B0604020202020204" pitchFamily="34" charset="0"/>
              <a:buChar char="•"/>
            </a:pPr>
            <a:r>
              <a:rPr lang="en-US" b="1" dirty="0"/>
              <a:t>At the beginning of the vector table, the initial stack value and the exception vectors of the processor are defined</a:t>
            </a:r>
          </a:p>
          <a:p>
            <a:pPr lvl="1"/>
            <a:r>
              <a:rPr lang="en-US" sz="1600" b="1" dirty="0">
                <a:solidFill>
                  <a:srgbClr val="0B5CB5"/>
                </a:solidFill>
              </a:rPr>
              <a:t>__Vectors       DCD     __</a:t>
            </a:r>
            <a:r>
              <a:rPr lang="en-US" sz="1600" b="1" dirty="0" err="1">
                <a:solidFill>
                  <a:srgbClr val="0B5CB5"/>
                </a:solidFill>
              </a:rPr>
              <a:t>initial_sp</a:t>
            </a:r>
            <a:r>
              <a:rPr lang="en-US" sz="1600" b="1" dirty="0">
                <a:solidFill>
                  <a:srgbClr val="0B5CB5"/>
                </a:solidFill>
              </a:rPr>
              <a:t>             	; Top of Stack initialization</a:t>
            </a:r>
          </a:p>
          <a:p>
            <a:pPr lvl="2"/>
            <a:r>
              <a:rPr lang="en-US" sz="1600" b="1" dirty="0">
                <a:solidFill>
                  <a:srgbClr val="0B5CB5"/>
                </a:solidFill>
              </a:rPr>
              <a:t>               DCD     </a:t>
            </a:r>
            <a:r>
              <a:rPr lang="en-US" sz="1600" b="1" dirty="0" err="1">
                <a:solidFill>
                  <a:srgbClr val="0B5CB5"/>
                </a:solidFill>
              </a:rPr>
              <a:t>Reset_Handler</a:t>
            </a:r>
            <a:r>
              <a:rPr lang="en-US" sz="1600" b="1" dirty="0">
                <a:solidFill>
                  <a:srgbClr val="0B5CB5"/>
                </a:solidFill>
              </a:rPr>
              <a:t>         	; Reset Handler</a:t>
            </a:r>
          </a:p>
          <a:p>
            <a:pPr lvl="2"/>
            <a:r>
              <a:rPr lang="en-US" sz="1600" b="1" dirty="0">
                <a:solidFill>
                  <a:srgbClr val="0B5CB5"/>
                </a:solidFill>
              </a:rPr>
              <a:t>               DCD     </a:t>
            </a:r>
            <a:r>
              <a:rPr lang="en-US" sz="1600" b="1" dirty="0" err="1">
                <a:solidFill>
                  <a:srgbClr val="0B5CB5"/>
                </a:solidFill>
              </a:rPr>
              <a:t>NMI_Handler</a:t>
            </a:r>
            <a:r>
              <a:rPr lang="en-US" sz="1600" b="1" dirty="0">
                <a:solidFill>
                  <a:srgbClr val="0B5CB5"/>
                </a:solidFill>
              </a:rPr>
              <a:t>               	; NMI Handler</a:t>
            </a:r>
          </a:p>
          <a:p>
            <a:pPr lvl="2"/>
            <a:r>
              <a:rPr lang="en-US" sz="1600" b="1" dirty="0">
                <a:solidFill>
                  <a:srgbClr val="0B5CB5"/>
                </a:solidFill>
              </a:rPr>
              <a:t>               DCD     </a:t>
            </a:r>
            <a:r>
              <a:rPr lang="en-US" sz="1600" b="1" dirty="0" err="1">
                <a:solidFill>
                  <a:srgbClr val="0B5CB5"/>
                </a:solidFill>
              </a:rPr>
              <a:t>HardFault_Handler</a:t>
            </a:r>
            <a:r>
              <a:rPr lang="en-US" sz="1600" b="1" dirty="0">
                <a:solidFill>
                  <a:srgbClr val="0B5CB5"/>
                </a:solidFill>
              </a:rPr>
              <a:t>       ; Hard Fault Handler</a:t>
            </a:r>
          </a:p>
          <a:p>
            <a:pPr lvl="2"/>
            <a:r>
              <a:rPr lang="en-US" sz="1600" b="1" dirty="0">
                <a:solidFill>
                  <a:srgbClr val="0B5CB5"/>
                </a:solidFill>
              </a:rPr>
              <a:t>               DCD     </a:t>
            </a:r>
            <a:r>
              <a:rPr lang="en-US" sz="1600" b="1" dirty="0" err="1">
                <a:solidFill>
                  <a:srgbClr val="0B5CB5"/>
                </a:solidFill>
              </a:rPr>
              <a:t>MemManage_Handler</a:t>
            </a:r>
            <a:r>
              <a:rPr lang="en-US" sz="1600" b="1" dirty="0">
                <a:solidFill>
                  <a:srgbClr val="0B5CB5"/>
                </a:solidFill>
              </a:rPr>
              <a:t> ; MPU Fault Handler</a:t>
            </a:r>
          </a:p>
          <a:p>
            <a:pPr lvl="2"/>
            <a:r>
              <a:rPr lang="en-US" sz="1600" b="1" dirty="0">
                <a:solidFill>
                  <a:srgbClr val="0B5CB5"/>
                </a:solidFill>
              </a:rPr>
              <a:t>               DCD     </a:t>
            </a:r>
            <a:r>
              <a:rPr lang="en-US" sz="1600" b="1" dirty="0" err="1">
                <a:solidFill>
                  <a:srgbClr val="0B5CB5"/>
                </a:solidFill>
              </a:rPr>
              <a:t>BusFault_Handler</a:t>
            </a:r>
            <a:r>
              <a:rPr lang="en-US" sz="1600" b="1" dirty="0">
                <a:solidFill>
                  <a:srgbClr val="0B5CB5"/>
                </a:solidFill>
              </a:rPr>
              <a:t>          ; Bus Fault Handler</a:t>
            </a:r>
          </a:p>
          <a:p>
            <a:pPr lvl="2"/>
            <a:r>
              <a:rPr lang="en-US" sz="1600" b="1" dirty="0">
                <a:solidFill>
                  <a:srgbClr val="0B5CB5"/>
                </a:solidFill>
              </a:rPr>
              <a:t>               DCD     </a:t>
            </a:r>
            <a:r>
              <a:rPr lang="en-US" sz="1600" b="1" dirty="0" err="1">
                <a:solidFill>
                  <a:srgbClr val="0B5CB5"/>
                </a:solidFill>
              </a:rPr>
              <a:t>UsageFault_Handler</a:t>
            </a:r>
            <a:r>
              <a:rPr lang="en-US" sz="1600" b="1" dirty="0">
                <a:solidFill>
                  <a:srgbClr val="0B5CB5"/>
                </a:solidFill>
              </a:rPr>
              <a:t>      ; Usage Fault Handler</a:t>
            </a:r>
          </a:p>
          <a:p>
            <a:pPr lvl="2"/>
            <a:r>
              <a:rPr lang="en-US" sz="1600" b="1" dirty="0">
                <a:solidFill>
                  <a:srgbClr val="0B5CB5"/>
                </a:solidFill>
              </a:rPr>
              <a:t>               DCD     </a:t>
            </a:r>
            <a:r>
              <a:rPr lang="en-US" sz="1600" b="1" dirty="0" err="1">
                <a:solidFill>
                  <a:srgbClr val="0B5CB5"/>
                </a:solidFill>
              </a:rPr>
              <a:t>SecureFault_Handler</a:t>
            </a:r>
            <a:r>
              <a:rPr lang="en-US" sz="1600" b="1" dirty="0">
                <a:solidFill>
                  <a:srgbClr val="0B5CB5"/>
                </a:solidFill>
              </a:rPr>
              <a:t>     ; Secure Fault Handler</a:t>
            </a:r>
          </a:p>
          <a:p>
            <a:pPr lvl="2"/>
            <a:r>
              <a:rPr lang="en-US" sz="1600" b="1" dirty="0">
                <a:solidFill>
                  <a:srgbClr val="0B5CB5"/>
                </a:solidFill>
              </a:rPr>
              <a:t>               DCD     0                         	  ; Reserved</a:t>
            </a:r>
          </a:p>
          <a:p>
            <a:pPr lvl="2"/>
            <a:r>
              <a:rPr lang="en-US" sz="1600" b="1" dirty="0">
                <a:solidFill>
                  <a:srgbClr val="0B5CB5"/>
                </a:solidFill>
              </a:rPr>
              <a:t>               DCD     0                         	  ; Reserved</a:t>
            </a:r>
          </a:p>
          <a:p>
            <a:pPr lvl="2"/>
            <a:r>
              <a:rPr lang="en-US" sz="1600" b="1" dirty="0">
                <a:solidFill>
                  <a:srgbClr val="0B5CB5"/>
                </a:solidFill>
              </a:rPr>
              <a:t>               DCD     0                         	  ; Reserved</a:t>
            </a:r>
          </a:p>
          <a:p>
            <a:pPr lvl="2"/>
            <a:r>
              <a:rPr lang="en-US" sz="1600" b="1" dirty="0">
                <a:solidFill>
                  <a:srgbClr val="0B5CB5"/>
                </a:solidFill>
              </a:rPr>
              <a:t>               DCD     </a:t>
            </a:r>
            <a:r>
              <a:rPr lang="en-US" sz="1600" b="1" dirty="0" err="1">
                <a:solidFill>
                  <a:srgbClr val="0B5CB5"/>
                </a:solidFill>
              </a:rPr>
              <a:t>SVC_Handler</a:t>
            </a:r>
            <a:r>
              <a:rPr lang="en-US" sz="1600" b="1" dirty="0">
                <a:solidFill>
                  <a:srgbClr val="0B5CB5"/>
                </a:solidFill>
              </a:rPr>
              <a:t>               	  ; </a:t>
            </a:r>
            <a:r>
              <a:rPr lang="en-US" sz="1600" b="1" dirty="0" err="1">
                <a:solidFill>
                  <a:srgbClr val="0B5CB5"/>
                </a:solidFill>
              </a:rPr>
              <a:t>SVCall</a:t>
            </a:r>
            <a:r>
              <a:rPr lang="en-US" sz="1600" b="1" dirty="0">
                <a:solidFill>
                  <a:srgbClr val="0B5CB5"/>
                </a:solidFill>
              </a:rPr>
              <a:t> Handler</a:t>
            </a:r>
          </a:p>
          <a:p>
            <a:pPr lvl="2"/>
            <a:r>
              <a:rPr lang="en-US" sz="1600" b="1" dirty="0">
                <a:solidFill>
                  <a:srgbClr val="0B5CB5"/>
                </a:solidFill>
              </a:rPr>
              <a:t>               DCD     </a:t>
            </a:r>
            <a:r>
              <a:rPr lang="en-US" sz="1600" b="1" dirty="0" err="1">
                <a:solidFill>
                  <a:srgbClr val="0B5CB5"/>
                </a:solidFill>
              </a:rPr>
              <a:t>DebugMon_Handler</a:t>
            </a:r>
            <a:r>
              <a:rPr lang="en-US" sz="1600" b="1" dirty="0">
                <a:solidFill>
                  <a:srgbClr val="0B5CB5"/>
                </a:solidFill>
              </a:rPr>
              <a:t>      ; Debug Monitor Handler</a:t>
            </a:r>
          </a:p>
          <a:p>
            <a:pPr lvl="2"/>
            <a:r>
              <a:rPr lang="en-US" sz="1600" b="1" dirty="0">
                <a:solidFill>
                  <a:srgbClr val="0B5CB5"/>
                </a:solidFill>
              </a:rPr>
              <a:t>               DCD     0                         	 ; Reserved</a:t>
            </a:r>
          </a:p>
          <a:p>
            <a:pPr lvl="2"/>
            <a:r>
              <a:rPr lang="en-US" sz="1600" b="1" dirty="0">
                <a:solidFill>
                  <a:srgbClr val="0B5CB5"/>
                </a:solidFill>
              </a:rPr>
              <a:t>               DCD     </a:t>
            </a:r>
            <a:r>
              <a:rPr lang="en-US" sz="1600" b="1" dirty="0" err="1">
                <a:solidFill>
                  <a:srgbClr val="0B5CB5"/>
                </a:solidFill>
              </a:rPr>
              <a:t>PendSV_Handler</a:t>
            </a:r>
            <a:r>
              <a:rPr lang="en-US" sz="1600" b="1" dirty="0">
                <a:solidFill>
                  <a:srgbClr val="0B5CB5"/>
                </a:solidFill>
              </a:rPr>
              <a:t>            ; </a:t>
            </a:r>
            <a:r>
              <a:rPr lang="en-US" sz="1600" b="1" dirty="0" err="1">
                <a:solidFill>
                  <a:srgbClr val="0B5CB5"/>
                </a:solidFill>
              </a:rPr>
              <a:t>PendSV</a:t>
            </a:r>
            <a:r>
              <a:rPr lang="en-US" sz="1600" b="1" dirty="0">
                <a:solidFill>
                  <a:srgbClr val="0B5CB5"/>
                </a:solidFill>
              </a:rPr>
              <a:t> Handler</a:t>
            </a:r>
          </a:p>
          <a:p>
            <a:pPr lvl="2"/>
            <a:r>
              <a:rPr lang="en-US" sz="1600" b="1" dirty="0">
                <a:solidFill>
                  <a:srgbClr val="0B5CB5"/>
                </a:solidFill>
              </a:rPr>
              <a:t>               DCD     </a:t>
            </a:r>
            <a:r>
              <a:rPr lang="en-US" sz="1600" b="1" dirty="0" err="1">
                <a:solidFill>
                  <a:srgbClr val="0B5CB5"/>
                </a:solidFill>
              </a:rPr>
              <a:t>SysTick_Handler</a:t>
            </a:r>
            <a:r>
              <a:rPr lang="en-US" sz="1600" b="1" dirty="0">
                <a:solidFill>
                  <a:srgbClr val="0B5CB5"/>
                </a:solidFill>
              </a:rPr>
              <a:t>             ; </a:t>
            </a:r>
            <a:r>
              <a:rPr lang="en-US" sz="1600" b="1" dirty="0" err="1">
                <a:solidFill>
                  <a:srgbClr val="0B5CB5"/>
                </a:solidFill>
              </a:rPr>
              <a:t>SysTick</a:t>
            </a:r>
            <a:r>
              <a:rPr lang="en-US" sz="1600" b="1" dirty="0">
                <a:solidFill>
                  <a:srgbClr val="0B5CB5"/>
                </a:solidFill>
              </a:rPr>
              <a:t> Handler</a:t>
            </a:r>
            <a:endParaRPr lang="en-US" sz="2000" b="1" dirty="0">
              <a:solidFill>
                <a:srgbClr val="0B5CB5"/>
              </a:solidFill>
            </a:endParaRPr>
          </a:p>
          <a:p>
            <a:pPr marL="1257300" lvl="2" indent="-342900">
              <a:lnSpc>
                <a:spcPct val="150000"/>
              </a:lnSpc>
              <a:buFont typeface="Arial" panose="020B0604020202020204" pitchFamily="34" charset="0"/>
              <a:buChar char="•"/>
            </a:pPr>
            <a:endParaRPr lang="en-US" sz="2000" b="1" dirty="0">
              <a:solidFill>
                <a:srgbClr val="0B5CB5"/>
              </a:solidFill>
            </a:endParaRPr>
          </a:p>
        </p:txBody>
      </p:sp>
      <p:sp>
        <p:nvSpPr>
          <p:cNvPr id="2" name="Rectangle 1"/>
          <p:cNvSpPr/>
          <p:nvPr/>
        </p:nvSpPr>
        <p:spPr>
          <a:xfrm>
            <a:off x="2819400" y="6019800"/>
            <a:ext cx="8610600" cy="307777"/>
          </a:xfrm>
          <a:prstGeom prst="rect">
            <a:avLst/>
          </a:prstGeom>
        </p:spPr>
        <p:txBody>
          <a:bodyPr wrap="square">
            <a:spAutoFit/>
          </a:bodyPr>
          <a:lstStyle/>
          <a:p>
            <a:r>
              <a:rPr lang="en-US" sz="1400" dirty="0">
                <a:hlinkClick r:id="rId6"/>
              </a:rPr>
              <a:t>https://www.keil.com/pack/doc/cmsis/Core/html/group__NVIC__gr.html#details</a:t>
            </a:r>
            <a:endParaRPr lang="en-US" sz="1400" dirty="0"/>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5193759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10109"/>
    </mc:Choice>
    <mc:Fallback xmlns="">
      <p:transition spd="slow" advTm="3101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latin typeface="+mj-lt"/>
                <a:cs typeface="B Titr" panose="00000700000000000000" pitchFamily="2" charset="-78"/>
              </a:rPr>
              <a:t>Vector Table</a:t>
            </a:r>
          </a:p>
        </p:txBody>
      </p:sp>
      <p:sp>
        <p:nvSpPr>
          <p:cNvPr id="6" name="Slide Number Placeholder 5"/>
          <p:cNvSpPr>
            <a:spLocks noGrp="1"/>
          </p:cNvSpPr>
          <p:nvPr>
            <p:ph type="sldNum" sz="quarter" idx="12"/>
          </p:nvPr>
        </p:nvSpPr>
        <p:spPr>
          <a:xfrm>
            <a:off x="8310360" y="6400224"/>
            <a:ext cx="543128" cy="365125"/>
          </a:xfrm>
        </p:spPr>
        <p:txBody>
          <a:bodyPr/>
          <a:lstStyle/>
          <a:p>
            <a:pPr rtl="1"/>
            <a:fld id="{B6F15528-21DE-4FAA-801E-634DDDAF4B2B}" type="slidenum">
              <a:rPr lang="en-US" smtClean="0">
                <a:latin typeface="+mj-lt"/>
              </a:rPr>
              <a:pPr rtl="1"/>
              <a:t>9</a:t>
            </a:fld>
            <a:endParaRPr lang="en-US" dirty="0">
              <a:latin typeface="+mj-lt"/>
            </a:endParaRPr>
          </a:p>
        </p:txBody>
      </p:sp>
      <p:sp>
        <p:nvSpPr>
          <p:cNvPr id="3" name="Rectangle 2"/>
          <p:cNvSpPr/>
          <p:nvPr/>
        </p:nvSpPr>
        <p:spPr>
          <a:xfrm>
            <a:off x="990600" y="6412468"/>
            <a:ext cx="6858000" cy="307777"/>
          </a:xfrm>
          <a:prstGeom prst="rect">
            <a:avLst/>
          </a:prstGeom>
        </p:spPr>
        <p:txBody>
          <a:bodyPr wrap="square">
            <a:spAutoFit/>
          </a:bodyPr>
          <a:lstStyle/>
          <a:p>
            <a:pPr algn="ctr" rtl="1"/>
            <a:r>
              <a:rPr lang="en-US" sz="1400" dirty="0">
                <a:cs typeface="B Titr" panose="00000700000000000000" pitchFamily="2" charset="-78"/>
              </a:rPr>
              <a:t>Microprocessors and Assembly Language, Spring 2020, AUT, Tehran, Iran </a:t>
            </a:r>
          </a:p>
        </p:txBody>
      </p:sp>
      <p:sp>
        <p:nvSpPr>
          <p:cNvPr id="11" name="TextBox 10"/>
          <p:cNvSpPr txBox="1"/>
          <p:nvPr/>
        </p:nvSpPr>
        <p:spPr>
          <a:xfrm>
            <a:off x="457200" y="1066800"/>
            <a:ext cx="8458200" cy="1429622"/>
          </a:xfrm>
          <a:prstGeom prst="rect">
            <a:avLst/>
          </a:prstGeom>
          <a:noFill/>
        </p:spPr>
        <p:txBody>
          <a:bodyPr wrap="square" rtlCol="0">
            <a:spAutoFit/>
          </a:bodyPr>
          <a:lstStyle/>
          <a:p>
            <a:pPr>
              <a:lnSpc>
                <a:spcPct val="150000"/>
              </a:lnSpc>
            </a:pPr>
            <a:br>
              <a:rPr lang="en-US" sz="2000" dirty="0"/>
            </a:br>
            <a:br>
              <a:rPr lang="en-US" sz="2000" dirty="0"/>
            </a:br>
            <a:endParaRPr lang="en-US" sz="2000" b="1" dirty="0">
              <a:solidFill>
                <a:srgbClr val="00B050"/>
              </a:solidFill>
            </a:endParaRPr>
          </a:p>
        </p:txBody>
      </p:sp>
      <p:sp>
        <p:nvSpPr>
          <p:cNvPr id="7" name="TextBox 6"/>
          <p:cNvSpPr txBox="1"/>
          <p:nvPr/>
        </p:nvSpPr>
        <p:spPr>
          <a:xfrm>
            <a:off x="457200" y="1066800"/>
            <a:ext cx="8458200" cy="5293757"/>
          </a:xfrm>
          <a:prstGeom prst="rect">
            <a:avLst/>
          </a:prstGeom>
          <a:noFill/>
        </p:spPr>
        <p:txBody>
          <a:bodyPr wrap="square" rtlCol="0">
            <a:spAutoFit/>
          </a:bodyPr>
          <a:lstStyle/>
          <a:p>
            <a:pPr marL="285750" indent="-285750">
              <a:buFont typeface="Arial" panose="020B0604020202020204" pitchFamily="34" charset="0"/>
              <a:buChar char="•"/>
            </a:pPr>
            <a:r>
              <a:rPr lang="en-US" sz="2000" b="1" dirty="0"/>
              <a:t>Device Specific Vectors</a:t>
            </a:r>
          </a:p>
          <a:p>
            <a:pPr marL="742950" lvl="1" indent="-285750">
              <a:buFont typeface="Arial" panose="020B0604020202020204" pitchFamily="34" charset="0"/>
              <a:buChar char="•"/>
            </a:pPr>
            <a:r>
              <a:rPr lang="en-US" b="1" dirty="0"/>
              <a:t>Following the processor exception vectors, the vector table contains also the </a:t>
            </a:r>
            <a:r>
              <a:rPr lang="en-US" b="1" dirty="0">
                <a:solidFill>
                  <a:srgbClr val="FF0000"/>
                </a:solidFill>
              </a:rPr>
              <a:t>device specific interrupt </a:t>
            </a:r>
            <a:r>
              <a:rPr lang="en-US" b="1" dirty="0"/>
              <a:t>vectors</a:t>
            </a:r>
          </a:p>
          <a:p>
            <a:pPr lvl="1"/>
            <a:r>
              <a:rPr lang="en-US" sz="1600" b="1" dirty="0">
                <a:solidFill>
                  <a:srgbClr val="0B5CB5"/>
                </a:solidFill>
              </a:rPr>
              <a:t>__Vectors       DCD     __</a:t>
            </a:r>
            <a:r>
              <a:rPr lang="en-US" sz="1600" b="1" dirty="0" err="1">
                <a:solidFill>
                  <a:srgbClr val="0B5CB5"/>
                </a:solidFill>
              </a:rPr>
              <a:t>initial_sp</a:t>
            </a:r>
            <a:r>
              <a:rPr lang="en-US" sz="1600" b="1" dirty="0">
                <a:solidFill>
                  <a:srgbClr val="0B5CB5"/>
                </a:solidFill>
              </a:rPr>
              <a:t>             	; Top of Stack initialization</a:t>
            </a:r>
          </a:p>
          <a:p>
            <a:pPr lvl="2"/>
            <a:r>
              <a:rPr lang="en-US" sz="1600" b="1" dirty="0">
                <a:solidFill>
                  <a:srgbClr val="0B5CB5"/>
                </a:solidFill>
              </a:rPr>
              <a:t>               DCD     </a:t>
            </a:r>
            <a:r>
              <a:rPr lang="en-US" sz="1600" b="1" dirty="0" err="1">
                <a:solidFill>
                  <a:srgbClr val="0B5CB5"/>
                </a:solidFill>
              </a:rPr>
              <a:t>Reset_Handler</a:t>
            </a:r>
            <a:r>
              <a:rPr lang="en-US" sz="1600" b="1" dirty="0">
                <a:solidFill>
                  <a:srgbClr val="0B5CB5"/>
                </a:solidFill>
              </a:rPr>
              <a:t>         	; Reset Handler</a:t>
            </a:r>
          </a:p>
          <a:p>
            <a:pPr lvl="2"/>
            <a:r>
              <a:rPr lang="en-US" sz="1600" b="1" dirty="0">
                <a:solidFill>
                  <a:srgbClr val="0B5CB5"/>
                </a:solidFill>
              </a:rPr>
              <a:t>…</a:t>
            </a:r>
          </a:p>
          <a:p>
            <a:pPr lvl="2"/>
            <a:r>
              <a:rPr lang="en-US" sz="1600" b="1" dirty="0">
                <a:solidFill>
                  <a:srgbClr val="0B5CB5"/>
                </a:solidFill>
              </a:rPr>
              <a:t>               DCD     </a:t>
            </a:r>
            <a:r>
              <a:rPr lang="en-US" sz="1600" b="1" dirty="0" err="1">
                <a:solidFill>
                  <a:srgbClr val="0B5CB5"/>
                </a:solidFill>
              </a:rPr>
              <a:t>SysTick_Handler</a:t>
            </a:r>
            <a:r>
              <a:rPr lang="en-US" sz="1600" b="1" dirty="0">
                <a:solidFill>
                  <a:srgbClr val="0B5CB5"/>
                </a:solidFill>
              </a:rPr>
              <a:t>             ; </a:t>
            </a:r>
            <a:r>
              <a:rPr lang="en-US" sz="1600" b="1" dirty="0" err="1">
                <a:solidFill>
                  <a:srgbClr val="0B5CB5"/>
                </a:solidFill>
              </a:rPr>
              <a:t>SysTick</a:t>
            </a:r>
            <a:r>
              <a:rPr lang="en-US" sz="1600" b="1" dirty="0">
                <a:solidFill>
                  <a:srgbClr val="0B5CB5"/>
                </a:solidFill>
              </a:rPr>
              <a:t> Handler</a:t>
            </a:r>
          </a:p>
          <a:p>
            <a:endParaRPr lang="en-US" sz="1600" b="1" dirty="0">
              <a:solidFill>
                <a:srgbClr val="0B5CB5"/>
              </a:solidFill>
            </a:endParaRPr>
          </a:p>
          <a:p>
            <a:r>
              <a:rPr lang="en-US" sz="1600" b="1" dirty="0">
                <a:solidFill>
                  <a:srgbClr val="0B5CB5"/>
                </a:solidFill>
              </a:rPr>
              <a:t>; device specific interrupts</a:t>
            </a:r>
          </a:p>
          <a:p>
            <a:pPr lvl="2"/>
            <a:r>
              <a:rPr lang="en-US" sz="1600" b="1" dirty="0">
                <a:solidFill>
                  <a:srgbClr val="0B5CB5"/>
                </a:solidFill>
              </a:rPr>
              <a:t>                DCD     </a:t>
            </a:r>
            <a:r>
              <a:rPr lang="en-US" sz="1600" b="1" dirty="0" err="1">
                <a:solidFill>
                  <a:srgbClr val="0B5CB5"/>
                </a:solidFill>
              </a:rPr>
              <a:t>WWDG_IRQHandler</a:t>
            </a:r>
            <a:r>
              <a:rPr lang="en-US" sz="1600" b="1" dirty="0">
                <a:solidFill>
                  <a:srgbClr val="0B5CB5"/>
                </a:solidFill>
              </a:rPr>
              <a:t>     ; Window Watchdog</a:t>
            </a:r>
          </a:p>
          <a:p>
            <a:pPr lvl="2"/>
            <a:r>
              <a:rPr lang="en-US" sz="1600" b="1" dirty="0">
                <a:solidFill>
                  <a:srgbClr val="0B5CB5"/>
                </a:solidFill>
              </a:rPr>
              <a:t>                DCD     </a:t>
            </a:r>
            <a:r>
              <a:rPr lang="en-US" sz="1600" b="1" dirty="0" err="1">
                <a:solidFill>
                  <a:srgbClr val="0B5CB5"/>
                </a:solidFill>
              </a:rPr>
              <a:t>PVD_IRQHandler</a:t>
            </a:r>
            <a:r>
              <a:rPr lang="en-US" sz="1600" b="1" dirty="0">
                <a:solidFill>
                  <a:srgbClr val="0B5CB5"/>
                </a:solidFill>
              </a:rPr>
              <a:t>            ; PVD through EXTI Line detect</a:t>
            </a:r>
          </a:p>
          <a:p>
            <a:pPr lvl="2"/>
            <a:r>
              <a:rPr lang="en-US" sz="1600" b="1" dirty="0">
                <a:solidFill>
                  <a:srgbClr val="0B5CB5"/>
                </a:solidFill>
              </a:rPr>
              <a:t>                DCD     </a:t>
            </a:r>
            <a:r>
              <a:rPr lang="en-US" sz="1600" b="1" dirty="0" err="1">
                <a:solidFill>
                  <a:srgbClr val="0B5CB5"/>
                </a:solidFill>
              </a:rPr>
              <a:t>TAMPER_IRQHandler</a:t>
            </a:r>
            <a:r>
              <a:rPr lang="en-US" sz="1600" b="1" dirty="0">
                <a:solidFill>
                  <a:srgbClr val="0B5CB5"/>
                </a:solidFill>
              </a:rPr>
              <a:t>     ; Tamper</a:t>
            </a:r>
          </a:p>
          <a:p>
            <a:pPr lvl="2"/>
            <a:endParaRPr lang="en-US" sz="1600" b="1" dirty="0">
              <a:solidFill>
                <a:srgbClr val="0B5CB5"/>
              </a:solidFill>
            </a:endParaRPr>
          </a:p>
          <a:p>
            <a:pPr lvl="2"/>
            <a:endParaRPr lang="en-US" sz="1600" b="1" dirty="0">
              <a:solidFill>
                <a:srgbClr val="0B5CB5"/>
              </a:solidFill>
            </a:endParaRPr>
          </a:p>
          <a:p>
            <a:pPr marL="285750" indent="-285750">
              <a:buFont typeface="Arial" panose="020B0604020202020204" pitchFamily="34" charset="0"/>
              <a:buChar char="•"/>
            </a:pPr>
            <a:r>
              <a:rPr lang="en-US" sz="2000" b="1" dirty="0"/>
              <a:t>All device specific interrupts should have a default interrupt handler function that can be overwritten in user code</a:t>
            </a:r>
          </a:p>
          <a:p>
            <a:pPr marL="285750" indent="-285750">
              <a:buFont typeface="Arial" panose="020B0604020202020204" pitchFamily="34" charset="0"/>
              <a:buChar char="•"/>
            </a:pPr>
            <a:r>
              <a:rPr lang="en-US" sz="2000" b="1" dirty="0"/>
              <a:t>Remapping interrupt vectors by updating VTOR register </a:t>
            </a:r>
          </a:p>
          <a:p>
            <a:pPr marL="742950" lvl="1" indent="-285750">
              <a:buFont typeface="Arial" panose="020B0604020202020204" pitchFamily="34" charset="0"/>
              <a:buChar char="•"/>
            </a:pPr>
            <a:r>
              <a:rPr lang="en-US" sz="1600" b="1" dirty="0"/>
              <a:t>An example: </a:t>
            </a:r>
            <a:r>
              <a:rPr lang="en-US" sz="1600" b="1" dirty="0">
                <a:hlinkClick r:id="rId7"/>
              </a:rPr>
              <a:t>https://www.keil.com/pack/doc/cmsis/Core/html/using_VTOR_pg.html</a:t>
            </a:r>
            <a:endParaRPr lang="en-US" sz="1600" b="1" dirty="0"/>
          </a:p>
          <a:p>
            <a:pPr marL="1257300" lvl="2" indent="-342900">
              <a:lnSpc>
                <a:spcPct val="150000"/>
              </a:lnSpc>
              <a:buFont typeface="Arial" panose="020B0604020202020204" pitchFamily="34" charset="0"/>
              <a:buChar char="•"/>
            </a:pPr>
            <a:endParaRPr lang="en-US" sz="2000" b="1" dirty="0">
              <a:solidFill>
                <a:srgbClr val="0B5CB5"/>
              </a:solidFill>
            </a:endParaRPr>
          </a:p>
        </p:txBody>
      </p:sp>
      <p:sp>
        <p:nvSpPr>
          <p:cNvPr id="2" name="Rectangle 1"/>
          <p:cNvSpPr/>
          <p:nvPr/>
        </p:nvSpPr>
        <p:spPr>
          <a:xfrm>
            <a:off x="2819400" y="6019800"/>
            <a:ext cx="8610600" cy="307777"/>
          </a:xfrm>
          <a:prstGeom prst="rect">
            <a:avLst/>
          </a:prstGeom>
        </p:spPr>
        <p:txBody>
          <a:bodyPr wrap="square">
            <a:spAutoFit/>
          </a:bodyPr>
          <a:lstStyle/>
          <a:p>
            <a:r>
              <a:rPr lang="en-US" sz="1400" dirty="0">
                <a:hlinkClick r:id="rId8"/>
              </a:rPr>
              <a:t>https://www.keil.com/pack/doc/cmsis/Core/html/group__NVIC__gr.html#details</a:t>
            </a:r>
            <a:endParaRPr lang="en-US" sz="1400" dirty="0"/>
          </a:p>
        </p:txBody>
      </p:sp>
      <p:pic>
        <p:nvPicPr>
          <p:cNvPr id="4" name="Audio 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382000" y="6096000"/>
            <a:ext cx="609600" cy="609600"/>
          </a:xfrm>
          <a:prstGeom prst="rect">
            <a:avLst/>
          </a:prstGeom>
        </p:spPr>
      </p:pic>
    </p:spTree>
    <p:custDataLst>
      <p:tags r:id="rId2"/>
    </p:custDataLst>
    <p:extLst>
      <p:ext uri="{BB962C8B-B14F-4D97-AF65-F5344CB8AC3E}">
        <p14:creationId xmlns:p14="http://schemas.microsoft.com/office/powerpoint/2010/main" val="34495216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81915"/>
    </mc:Choice>
    <mc:Fallback xmlns="">
      <p:transition spd="slow" advTm="2819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animEffect transition="in" filter="fade">
                                      <p:cBhvr>
                                        <p:cTn id="11" dur="500"/>
                                        <p:tgtEl>
                                          <p:spTgt spid="7">
                                            <p:txEl>
                                              <p:pRg st="2" end="2"/>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7">
                                            <p:txEl>
                                              <p:pRg st="3" end="3"/>
                                            </p:txEl>
                                          </p:spTgt>
                                        </p:tgtEl>
                                        <p:attrNameLst>
                                          <p:attrName>style.visibility</p:attrName>
                                        </p:attrNameLst>
                                      </p:cBhvr>
                                      <p:to>
                                        <p:strVal val="visible"/>
                                      </p:to>
                                    </p:set>
                                    <p:animEffect transition="in" filter="fade">
                                      <p:cBhvr>
                                        <p:cTn id="14" dur="500"/>
                                        <p:tgtEl>
                                          <p:spTgt spid="7">
                                            <p:txEl>
                                              <p:pRg st="3" end="3"/>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animEffect transition="in" filter="fade">
                                      <p:cBhvr>
                                        <p:cTn id="17" dur="500"/>
                                        <p:tgtEl>
                                          <p:spTgt spid="7">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5" end="5"/>
                                            </p:txEl>
                                          </p:spTgt>
                                        </p:tgtEl>
                                        <p:attrNameLst>
                                          <p:attrName>style.visibility</p:attrName>
                                        </p:attrNameLst>
                                      </p:cBhvr>
                                      <p:to>
                                        <p:strVal val="visible"/>
                                      </p:to>
                                    </p:set>
                                    <p:animEffect transition="in" filter="fade">
                                      <p:cBhvr>
                                        <p:cTn id="20" dur="500"/>
                                        <p:tgtEl>
                                          <p:spTgt spid="7">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animEffect transition="in" filter="fade">
                                      <p:cBhvr>
                                        <p:cTn id="25" dur="500"/>
                                        <p:tgtEl>
                                          <p:spTgt spid="7">
                                            <p:txEl>
                                              <p:pRg st="7" end="7"/>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
                                            <p:txEl>
                                              <p:pRg st="8" end="8"/>
                                            </p:txEl>
                                          </p:spTgt>
                                        </p:tgtEl>
                                        <p:attrNameLst>
                                          <p:attrName>style.visibility</p:attrName>
                                        </p:attrNameLst>
                                      </p:cBhvr>
                                      <p:to>
                                        <p:strVal val="visible"/>
                                      </p:to>
                                    </p:set>
                                    <p:animEffect transition="in" filter="fade">
                                      <p:cBhvr>
                                        <p:cTn id="28" dur="500"/>
                                        <p:tgtEl>
                                          <p:spTgt spid="7">
                                            <p:txEl>
                                              <p:pRg st="8" end="8"/>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7">
                                            <p:txEl>
                                              <p:pRg st="9" end="9"/>
                                            </p:txEl>
                                          </p:spTgt>
                                        </p:tgtEl>
                                        <p:attrNameLst>
                                          <p:attrName>style.visibility</p:attrName>
                                        </p:attrNameLst>
                                      </p:cBhvr>
                                      <p:to>
                                        <p:strVal val="visible"/>
                                      </p:to>
                                    </p:set>
                                    <p:animEffect transition="in" filter="fade">
                                      <p:cBhvr>
                                        <p:cTn id="31" dur="500"/>
                                        <p:tgtEl>
                                          <p:spTgt spid="7">
                                            <p:txEl>
                                              <p:pRg st="9" end="9"/>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7">
                                            <p:txEl>
                                              <p:pRg st="10" end="10"/>
                                            </p:txEl>
                                          </p:spTgt>
                                        </p:tgtEl>
                                        <p:attrNameLst>
                                          <p:attrName>style.visibility</p:attrName>
                                        </p:attrNameLst>
                                      </p:cBhvr>
                                      <p:to>
                                        <p:strVal val="visible"/>
                                      </p:to>
                                    </p:set>
                                    <p:animEffect transition="in" filter="fade">
                                      <p:cBhvr>
                                        <p:cTn id="34" dur="500"/>
                                        <p:tgtEl>
                                          <p:spTgt spid="7">
                                            <p:txEl>
                                              <p:pRg st="10" end="1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
                                            <p:txEl>
                                              <p:pRg st="13" end="13"/>
                                            </p:txEl>
                                          </p:spTgt>
                                        </p:tgtEl>
                                        <p:attrNameLst>
                                          <p:attrName>style.visibility</p:attrName>
                                        </p:attrNameLst>
                                      </p:cBhvr>
                                      <p:to>
                                        <p:strVal val="visible"/>
                                      </p:to>
                                    </p:set>
                                    <p:animEffect transition="in" filter="fade">
                                      <p:cBhvr>
                                        <p:cTn id="39" dur="500"/>
                                        <p:tgtEl>
                                          <p:spTgt spid="7">
                                            <p:txEl>
                                              <p:pRg st="13" end="13"/>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7">
                                            <p:txEl>
                                              <p:pRg st="14" end="14"/>
                                            </p:txEl>
                                          </p:spTgt>
                                        </p:tgtEl>
                                        <p:attrNameLst>
                                          <p:attrName>style.visibility</p:attrName>
                                        </p:attrNameLst>
                                      </p:cBhvr>
                                      <p:to>
                                        <p:strVal val="visible"/>
                                      </p:to>
                                    </p:set>
                                    <p:animEffect transition="in" filter="fade">
                                      <p:cBhvr>
                                        <p:cTn id="44" dur="500"/>
                                        <p:tgtEl>
                                          <p:spTgt spid="7">
                                            <p:txEl>
                                              <p:pRg st="14" end="14"/>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7">
                                            <p:txEl>
                                              <p:pRg st="15" end="15"/>
                                            </p:txEl>
                                          </p:spTgt>
                                        </p:tgtEl>
                                        <p:attrNameLst>
                                          <p:attrName>style.visibility</p:attrName>
                                        </p:attrNameLst>
                                      </p:cBhvr>
                                      <p:to>
                                        <p:strVal val="visible"/>
                                      </p:to>
                                    </p:set>
                                    <p:animEffect transition="in" filter="fade">
                                      <p:cBhvr>
                                        <p:cTn id="47" dur="500"/>
                                        <p:tgtEl>
                                          <p:spTgt spid="7">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8"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27.8|60.6|2.2|20.6|34.8|19|8.2|8.7"/>
</p:tagLst>
</file>

<file path=ppt/tags/tag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xml><?xml version="1.0" encoding="utf-8"?>
<p:tagLst xmlns:a="http://schemas.openxmlformats.org/drawingml/2006/main" xmlns:r="http://schemas.openxmlformats.org/officeDocument/2006/relationships" xmlns:p="http://schemas.openxmlformats.org/presentationml/2006/main">
  <p:tag name="TIMING" val="|1.4|30.1|1.2|26.6|41.4|52.8|7.9|15.4|8.7|18.2|3.8"/>
</p:tagLst>
</file>

<file path=ppt/tags/tag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xml><?xml version="1.0" encoding="utf-8"?>
<p:tagLst xmlns:a="http://schemas.openxmlformats.org/drawingml/2006/main" xmlns:r="http://schemas.openxmlformats.org/officeDocument/2006/relationships" xmlns:p="http://schemas.openxmlformats.org/presentationml/2006/main">
  <p:tag name="TIMING" val="|3.8|36|232.3|11.6|9.9|64|8.1"/>
</p:tagLst>
</file>

<file path=ppt/tags/tag3.xml><?xml version="1.0" encoding="utf-8"?>
<p:tagLst xmlns:a="http://schemas.openxmlformats.org/drawingml/2006/main" xmlns:r="http://schemas.openxmlformats.org/officeDocument/2006/relationships" xmlns:p="http://schemas.openxmlformats.org/presentationml/2006/main">
  <p:tag name="TIMING" val="|3.3|15.8|59.1|9.5|50|2.5|6"/>
</p:tagLst>
</file>

<file path=ppt/tags/tag4.xml><?xml version="1.0" encoding="utf-8"?>
<p:tagLst xmlns:a="http://schemas.openxmlformats.org/drawingml/2006/main" xmlns:r="http://schemas.openxmlformats.org/officeDocument/2006/relationships" xmlns:p="http://schemas.openxmlformats.org/presentationml/2006/main">
  <p:tag name="TIMING" val="|1.5|49.4|23.4|18.2|8.6|7.2|11.6"/>
</p:tagLst>
</file>

<file path=ppt/tags/tag5.xml><?xml version="1.0" encoding="utf-8"?>
<p:tagLst xmlns:a="http://schemas.openxmlformats.org/drawingml/2006/main" xmlns:r="http://schemas.openxmlformats.org/officeDocument/2006/relationships" xmlns:p="http://schemas.openxmlformats.org/presentationml/2006/main">
  <p:tag name="TIMING" val="|3.7|10.3|43.6|74.7"/>
</p:tagLst>
</file>

<file path=ppt/tags/tag6.xml><?xml version="1.0" encoding="utf-8"?>
<p:tagLst xmlns:a="http://schemas.openxmlformats.org/drawingml/2006/main" xmlns:r="http://schemas.openxmlformats.org/officeDocument/2006/relationships" xmlns:p="http://schemas.openxmlformats.org/presentationml/2006/main">
  <p:tag name="TIMING" val="|28.4|10.4|95.4|103.6|58.5|22.2|20.3|43.4|1.4|20.2"/>
</p:tagLst>
</file>

<file path=ppt/tags/tag7.xml><?xml version="1.0" encoding="utf-8"?>
<p:tagLst xmlns:a="http://schemas.openxmlformats.org/drawingml/2006/main" xmlns:r="http://schemas.openxmlformats.org/officeDocument/2006/relationships" xmlns:p="http://schemas.openxmlformats.org/presentationml/2006/main">
  <p:tag name="TIMING" val="|110.1|33.9|1.2|12.5|23|15.1|0.6|7.3|6.9"/>
</p:tagLst>
</file>

<file path=ppt/tags/tag8.xml><?xml version="1.0" encoding="utf-8"?>
<p:tagLst xmlns:a="http://schemas.openxmlformats.org/drawingml/2006/main" xmlns:r="http://schemas.openxmlformats.org/officeDocument/2006/relationships" xmlns:p="http://schemas.openxmlformats.org/presentationml/2006/main">
  <p:tag name="TIMING" val="|87.2|15.1|3|9.5|25|121.2|25.9|11.3|48.2|104.4"/>
</p:tagLst>
</file>

<file path=ppt/tags/tag9.xml><?xml version="1.0" encoding="utf-8"?>
<p:tagLst xmlns:a="http://schemas.openxmlformats.org/drawingml/2006/main" xmlns:r="http://schemas.openxmlformats.org/officeDocument/2006/relationships" xmlns:p="http://schemas.openxmlformats.org/presentationml/2006/main">
  <p:tag name="TIMING" val="|443.6"/>
</p:tagLst>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1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38253</TotalTime>
  <Words>2576</Words>
  <Application>Microsoft Office PowerPoint</Application>
  <PresentationFormat>On-screen Show (4:3)</PresentationFormat>
  <Paragraphs>294</Paragraphs>
  <Slides>19</Slides>
  <Notes>0</Notes>
  <HiddenSlides>0</HiddenSlides>
  <MMClips>19</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19</vt:i4>
      </vt:variant>
    </vt:vector>
  </HeadingPairs>
  <TitlesOfParts>
    <vt:vector size="28" baseType="lpstr">
      <vt:lpstr>Arial</vt:lpstr>
      <vt:lpstr>Calibri</vt:lpstr>
      <vt:lpstr>Courier New</vt:lpstr>
      <vt:lpstr>Times New Roman</vt:lpstr>
      <vt:lpstr>Verdana</vt:lpstr>
      <vt:lpstr>Wingdings</vt:lpstr>
      <vt:lpstr>Wingdings 2</vt:lpstr>
      <vt:lpstr>Office Theme</vt:lpstr>
      <vt:lpstr>Aspect</vt:lpstr>
      <vt:lpstr>Microprocessors and Assembly Language  Spring 2020</vt:lpstr>
      <vt:lpstr>Copyright Notice</vt:lpstr>
      <vt:lpstr>PowerPoint Presentation</vt:lpstr>
      <vt:lpstr>Interrupts Handling</vt:lpstr>
      <vt:lpstr>Interrupts Handling</vt:lpstr>
      <vt:lpstr>Interrupts Handling</vt:lpstr>
      <vt:lpstr>Interrupts Handling</vt:lpstr>
      <vt:lpstr>Vector Table</vt:lpstr>
      <vt:lpstr>Vector Table</vt:lpstr>
      <vt:lpstr>interrupt handler function</vt:lpstr>
      <vt:lpstr>interrupt handler function</vt:lpstr>
      <vt:lpstr>Masking Exception</vt:lpstr>
      <vt:lpstr>CMSIS </vt:lpstr>
      <vt:lpstr>Maximum Interrupt Rate</vt:lpstr>
      <vt:lpstr>Sharing Data Safely between ISRs and other Threads</vt:lpstr>
      <vt:lpstr>Non-Atomic Shared Data</vt:lpstr>
      <vt:lpstr>Non-Atomic Shared Data</vt:lpstr>
      <vt:lpstr>Examining the Problem More Closely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MMSPM</dc:title>
  <dc:creator>FT_DSL</dc:creator>
  <cp:lastModifiedBy>Arya Varaste</cp:lastModifiedBy>
  <cp:revision>744</cp:revision>
  <cp:lastPrinted>2017-02-07T08:08:08Z</cp:lastPrinted>
  <dcterms:created xsi:type="dcterms:W3CDTF">2006-08-16T00:00:00Z</dcterms:created>
  <dcterms:modified xsi:type="dcterms:W3CDTF">2020-04-28T13:12:46Z</dcterms:modified>
</cp:coreProperties>
</file>